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6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74" r:id="rId2"/>
    <p:sldId id="337" r:id="rId3"/>
    <p:sldId id="259" r:id="rId4"/>
    <p:sldId id="340" r:id="rId5"/>
    <p:sldId id="323" r:id="rId6"/>
    <p:sldId id="339" r:id="rId7"/>
    <p:sldId id="262" r:id="rId8"/>
    <p:sldId id="338" r:id="rId9"/>
    <p:sldId id="328" r:id="rId10"/>
    <p:sldId id="285" r:id="rId11"/>
    <p:sldId id="352" r:id="rId12"/>
    <p:sldId id="268" r:id="rId13"/>
    <p:sldId id="269" r:id="rId14"/>
    <p:sldId id="276" r:id="rId15"/>
    <p:sldId id="279" r:id="rId16"/>
    <p:sldId id="278" r:id="rId17"/>
    <p:sldId id="280" r:id="rId18"/>
    <p:sldId id="298" r:id="rId19"/>
    <p:sldId id="270" r:id="rId20"/>
    <p:sldId id="292" r:id="rId21"/>
    <p:sldId id="334" r:id="rId22"/>
    <p:sldId id="353" r:id="rId23"/>
    <p:sldId id="266" r:id="rId24"/>
    <p:sldId id="288" r:id="rId25"/>
    <p:sldId id="290" r:id="rId26"/>
    <p:sldId id="291" r:id="rId27"/>
    <p:sldId id="293" r:id="rId28"/>
    <p:sldId id="286" r:id="rId29"/>
    <p:sldId id="295" r:id="rId30"/>
    <p:sldId id="351" r:id="rId31"/>
    <p:sldId id="350" r:id="rId32"/>
    <p:sldId id="341" r:id="rId33"/>
    <p:sldId id="277" r:id="rId34"/>
    <p:sldId id="349" r:id="rId35"/>
    <p:sldId id="348" r:id="rId36"/>
    <p:sldId id="297" r:id="rId37"/>
    <p:sldId id="335" r:id="rId38"/>
    <p:sldId id="336" r:id="rId39"/>
    <p:sldId id="306" r:id="rId40"/>
    <p:sldId id="296" r:id="rId41"/>
    <p:sldId id="263" r:id="rId42"/>
    <p:sldId id="329" r:id="rId43"/>
    <p:sldId id="330" r:id="rId44"/>
    <p:sldId id="331" r:id="rId45"/>
    <p:sldId id="332" r:id="rId46"/>
    <p:sldId id="333" r:id="rId47"/>
    <p:sldId id="308" r:id="rId48"/>
    <p:sldId id="322" r:id="rId49"/>
    <p:sldId id="287" r:id="rId50"/>
    <p:sldId id="321" r:id="rId51"/>
    <p:sldId id="282" r:id="rId52"/>
    <p:sldId id="271" r:id="rId53"/>
    <p:sldId id="294" r:id="rId54"/>
    <p:sldId id="257" r:id="rId55"/>
    <p:sldId id="284" r:id="rId56"/>
    <p:sldId id="281" r:id="rId57"/>
    <p:sldId id="273"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42" r:id="rId71"/>
    <p:sldId id="343" r:id="rId72"/>
    <p:sldId id="344" r:id="rId73"/>
    <p:sldId id="345" r:id="rId74"/>
    <p:sldId id="346" r:id="rId75"/>
    <p:sldId id="347" r:id="rId7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4AC"/>
    <a:srgbClr val="ACD9D5"/>
    <a:srgbClr val="E5E5E5"/>
    <a:srgbClr val="EBD9B2"/>
    <a:srgbClr val="D8B365"/>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41" autoAdjust="0"/>
    <p:restoredTop sz="46139" autoAdjust="0"/>
  </p:normalViewPr>
  <p:slideViewPr>
    <p:cSldViewPr snapToGrid="0">
      <p:cViewPr varScale="1">
        <p:scale>
          <a:sx n="47" d="100"/>
          <a:sy n="47" d="100"/>
        </p:scale>
        <p:origin x="1719" y="3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___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______4.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______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Microsoft_Excel_______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では、開発者が参考にしたいテストコードを上位に推薦できるようにテストコードの順位付けをします。</a:t>
            </a:r>
            <a:endParaRPr kumimoji="1" lang="en-US" altLang="ja-JP" dirty="0" smtClean="0"/>
          </a:p>
          <a:p>
            <a:endParaRPr kumimoji="1" lang="en-US" altLang="ja-JP" dirty="0" smtClean="0"/>
          </a:p>
          <a:p>
            <a:r>
              <a:rPr kumimoji="1" lang="ja-JP" altLang="en-US" dirty="0" smtClean="0"/>
              <a:t>本研究では、ランキング手法として類似度とテストスメルの</a:t>
            </a:r>
            <a:r>
              <a:rPr kumimoji="1" lang="en-US" altLang="ja-JP" dirty="0" smtClean="0"/>
              <a:t>2</a:t>
            </a:r>
            <a:r>
              <a:rPr kumimoji="1" lang="ja-JP" altLang="en-US" dirty="0" err="1" smtClean="0"/>
              <a:t>つの</a:t>
            </a:r>
            <a:r>
              <a:rPr kumimoji="1" lang="ja-JP" altLang="en-US" dirty="0" smtClean="0"/>
              <a:t>要素に着目しています。</a:t>
            </a:r>
            <a:endParaRPr kumimoji="1" lang="en-US" altLang="ja-JP" dirty="0" smtClean="0"/>
          </a:p>
          <a:p>
            <a:endParaRPr kumimoji="1" lang="en-US" altLang="ja-JP" dirty="0" smtClean="0"/>
          </a:p>
          <a:p>
            <a:r>
              <a:rPr kumimoji="1" lang="en-US" altLang="ja-JP" dirty="0" smtClean="0"/>
              <a:t>1</a:t>
            </a:r>
            <a:r>
              <a:rPr kumimoji="1" lang="ja-JP" altLang="en-US" dirty="0" smtClean="0"/>
              <a:t>つ目の類似度というのは、</a:t>
            </a:r>
            <a:r>
              <a:rPr kumimoji="1" lang="en-US" altLang="ja-JP" dirty="0" smtClean="0"/>
              <a:t>Step1</a:t>
            </a:r>
            <a:r>
              <a:rPr kumimoji="1" lang="ja-JP" altLang="en-US" dirty="0" smtClean="0"/>
              <a:t>の入力コード片と類似コード片間の類似度を指します</a:t>
            </a:r>
            <a:r>
              <a:rPr kumimoji="1" lang="ja-JP" altLang="en-US" dirty="0" smtClean="0"/>
              <a:t>。</a:t>
            </a:r>
            <a:endParaRPr kumimoji="1" lang="en-US" altLang="ja-JP" dirty="0" smtClean="0"/>
          </a:p>
          <a:p>
            <a:endParaRPr kumimoji="1" lang="en-US" altLang="ja-JP" dirty="0" smtClean="0"/>
          </a:p>
          <a:p>
            <a:r>
              <a:rPr kumimoji="1" lang="ja-JP" altLang="en-US" dirty="0" smtClean="0"/>
              <a:t>以前</a:t>
            </a:r>
            <a:r>
              <a:rPr kumimoji="1" lang="ja-JP" altLang="en-US" dirty="0" smtClean="0"/>
              <a:t>の調査結果で</a:t>
            </a:r>
            <a:r>
              <a:rPr kumimoji="1" lang="ja-JP" altLang="en-US" dirty="0" smtClean="0"/>
              <a:t>、類似度</a:t>
            </a:r>
            <a:r>
              <a:rPr kumimoji="1" lang="ja-JP" altLang="en-US" dirty="0" smtClean="0"/>
              <a:t>が高いほど</a:t>
            </a:r>
            <a:r>
              <a:rPr kumimoji="1" lang="ja-JP" altLang="en-US" dirty="0" smtClean="0"/>
              <a:t>テストコードを再利用できる可能性が高いこと</a:t>
            </a:r>
            <a:r>
              <a:rPr kumimoji="1" lang="ja-JP" altLang="en-US" dirty="0" smtClean="0"/>
              <a:t>が</a:t>
            </a:r>
            <a:r>
              <a:rPr kumimoji="1" lang="ja-JP" altLang="en-US" dirty="0" smtClean="0"/>
              <a:t>分かっており、この</a:t>
            </a:r>
            <a:r>
              <a:rPr kumimoji="1" lang="ja-JP" altLang="en-US" dirty="0" smtClean="0"/>
              <a:t>結果を基に類似度を要素として選んでいます。</a:t>
            </a:r>
            <a:endParaRPr kumimoji="1" lang="en-US" altLang="ja-JP" dirty="0" smtClean="0"/>
          </a:p>
          <a:p>
            <a:endParaRPr kumimoji="1" lang="en-US" altLang="ja-JP" dirty="0" smtClean="0"/>
          </a:p>
          <a:p>
            <a:r>
              <a:rPr kumimoji="1" lang="en-US" altLang="ja-JP" dirty="0" smtClean="0"/>
              <a:t>2</a:t>
            </a:r>
            <a:r>
              <a:rPr kumimoji="1" lang="ja-JP" altLang="en-US" dirty="0" smtClean="0"/>
              <a:t>つ目のテストスメルは、</a:t>
            </a:r>
            <a:r>
              <a:rPr kumimoji="1" lang="en-US" altLang="ja-JP" dirty="0" smtClean="0"/>
              <a:t>Step3</a:t>
            </a:r>
            <a:r>
              <a:rPr kumimoji="1" lang="ja-JP" altLang="en-US" dirty="0" err="1" smtClean="0"/>
              <a:t>で検</a:t>
            </a:r>
            <a:r>
              <a:rPr kumimoji="1" lang="ja-JP" altLang="en-US" dirty="0" smtClean="0"/>
              <a:t>出されるテストスメルの数を指します。</a:t>
            </a:r>
            <a:endParaRPr kumimoji="1" lang="en-US" altLang="ja-JP" dirty="0" smtClean="0"/>
          </a:p>
          <a:p>
            <a:endParaRPr kumimoji="1" lang="en-US" altLang="ja-JP" dirty="0" smtClean="0"/>
          </a:p>
          <a:p>
            <a:r>
              <a:rPr kumimoji="1" lang="ja-JP" altLang="en-US" dirty="0" smtClean="0"/>
              <a:t>テストスメルを要素に用いることで、より品質の高いテストコードを開発者に推薦します。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で、これらの</a:t>
            </a:r>
            <a:r>
              <a:rPr kumimoji="1" lang="en-US" altLang="ja-JP" dirty="0" smtClean="0"/>
              <a:t>2</a:t>
            </a:r>
            <a:r>
              <a:rPr kumimoji="1" lang="ja-JP" altLang="en-US" dirty="0" err="1" smtClean="0"/>
              <a:t>つの</a:t>
            </a:r>
            <a:r>
              <a:rPr kumimoji="1" lang="ja-JP" altLang="en-US" dirty="0" smtClean="0"/>
              <a:t>要素の内</a:t>
            </a:r>
            <a:r>
              <a:rPr kumimoji="1" lang="ja-JP" altLang="en-US" dirty="0" smtClean="0"/>
              <a:t>、</a:t>
            </a:r>
            <a:r>
              <a:rPr kumimoji="1" lang="en-US" altLang="ja-JP" dirty="0" err="1" smtClean="0"/>
              <a:t>SuiteRec</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類似度</a:t>
            </a:r>
            <a:r>
              <a:rPr lang="ja-JP" altLang="en-US" sz="1200" dirty="0" smtClean="0">
                <a:latin typeface="メイリオ" panose="020B0604030504040204" pitchFamily="50" charset="-128"/>
                <a:ea typeface="メイリオ" panose="020B0604030504040204" pitchFamily="50" charset="-128"/>
              </a:rPr>
              <a:t>を優先として並び替え、類似度が同じ場合テストスメルの数で推薦順位を並び替えるように実装しました。</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は</a:t>
            </a:r>
            <a:r>
              <a:rPr kumimoji="1" lang="ja-JP" altLang="en-US" dirty="0" smtClean="0"/>
              <a:t>、テストコードの作成支援に関する実験ということで</a:t>
            </a:r>
            <a:r>
              <a:rPr kumimoji="1" lang="ja-JP" altLang="en-US" dirty="0" smtClean="0"/>
              <a:t>、被験者による実験を行いました。</a:t>
            </a:r>
            <a:endParaRPr kumimoji="1" lang="en-US" altLang="ja-JP" dirty="0" smtClean="0"/>
          </a:p>
          <a:p>
            <a:endParaRPr kumimoji="1" lang="en-US" altLang="ja-JP" dirty="0" smtClean="0"/>
          </a:p>
          <a:p>
            <a:r>
              <a:rPr kumimoji="1" lang="ja-JP" altLang="en-US" dirty="0" smtClean="0"/>
              <a:t>そして、</a:t>
            </a:r>
            <a:r>
              <a:rPr kumimoji="1" lang="en-US" altLang="ja-JP" dirty="0" err="1" smtClean="0"/>
              <a:t>SuiteRec</a:t>
            </a:r>
            <a:r>
              <a:rPr kumimoji="1" lang="ja-JP" altLang="en-US" dirty="0" smtClean="0"/>
              <a:t>を利用した場合と手作業の場合で、</a:t>
            </a:r>
            <a:r>
              <a:rPr kumimoji="1" lang="en-US" altLang="ja-JP" dirty="0" smtClean="0"/>
              <a:t>~~</a:t>
            </a:r>
            <a:r>
              <a:rPr kumimoji="1" lang="en-US" altLang="ja-JP" dirty="0" err="1" smtClean="0"/>
              <a:t>SuiteRec</a:t>
            </a:r>
            <a:r>
              <a:rPr kumimoji="1" lang="ja-JP" altLang="en-US" dirty="0" smtClean="0"/>
              <a:t>の有用性を評価しました。</a:t>
            </a:r>
            <a:endParaRPr kumimoji="1" lang="en-US" altLang="ja-JP" dirty="0" smtClean="0"/>
          </a:p>
          <a:p>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2</a:t>
            </a:r>
            <a:r>
              <a:rPr kumimoji="1" lang="ja-JP" altLang="en-US" dirty="0" smtClean="0"/>
              <a:t>つ目の評価実験</a:t>
            </a:r>
            <a:r>
              <a:rPr kumimoji="1" lang="en-US" altLang="ja-JP" dirty="0" smtClean="0"/>
              <a:t>2</a:t>
            </a:r>
            <a:r>
              <a:rPr kumimoji="1" lang="ja-JP" altLang="en-US" dirty="0" smtClean="0"/>
              <a:t>では、推薦されるテストコードの順位付けに関する実験を行いました。</a:t>
            </a: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具体的には、オンライン上でアンケート調査を実施し、</a:t>
            </a:r>
            <a:r>
              <a:rPr kumimoji="1" lang="en-US" altLang="ja-JP" dirty="0" err="1" smtClean="0"/>
              <a:t>SuiteRec</a:t>
            </a:r>
            <a:r>
              <a:rPr kumimoji="1" lang="ja-JP" altLang="en-US" dirty="0" smtClean="0"/>
              <a:t>が</a:t>
            </a:r>
            <a:r>
              <a:rPr lang="ja-JP" altLang="en-US" sz="1200" dirty="0" smtClean="0"/>
              <a:t>開発者が参考にしたいテストコードを上位に推薦できるかを評価しました。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ただ、本発表では、時間の</a:t>
            </a:r>
            <a:r>
              <a:rPr kumimoji="1" lang="ja-JP" altLang="en-US" dirty="0" smtClean="0"/>
              <a:t>都合上、</a:t>
            </a:r>
            <a:r>
              <a:rPr kumimoji="1" lang="ja-JP" altLang="en-US" dirty="0" smtClean="0"/>
              <a:t>評価実験</a:t>
            </a:r>
            <a:r>
              <a:rPr kumimoji="1" lang="en-US" altLang="ja-JP" dirty="0" smtClean="0"/>
              <a:t>1</a:t>
            </a:r>
            <a:r>
              <a:rPr kumimoji="1" lang="ja-JP" altLang="en-US" dirty="0" smtClean="0"/>
              <a:t>の</a:t>
            </a:r>
            <a:r>
              <a:rPr lang="ja-JP" altLang="en-US" dirty="0" smtClean="0"/>
              <a:t>テストコードの作成支援に関する実験</a:t>
            </a:r>
            <a:r>
              <a:rPr kumimoji="1" lang="ja-JP" altLang="en-US" dirty="0" smtClean="0"/>
              <a:t>だけを</a:t>
            </a:r>
            <a:r>
              <a:rPr kumimoji="1" lang="ja-JP" altLang="en-US" dirty="0" smtClean="0"/>
              <a:t>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3603699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b="1" dirty="0" err="1" smtClean="0"/>
              <a:t>SuiteRec</a:t>
            </a:r>
            <a:r>
              <a:rPr kumimoji="1" lang="ja-JP" altLang="en-US" b="1" dirty="0" smtClean="0"/>
              <a:t>が開発者の</a:t>
            </a:r>
            <a:r>
              <a:rPr lang="ja-JP" altLang="en-US" sz="1200" b="1" dirty="0" smtClean="0"/>
              <a:t>テストコード作成をどの程度支援できるかを評価するために被験者実験を行いました。</a:t>
            </a:r>
            <a:endParaRPr lang="en-US" altLang="ja-JP" sz="1200" b="1"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a:t>
            </a:r>
            <a:r>
              <a:rPr kumimoji="1" lang="ja-JP" altLang="en-US" sz="1200" b="1" dirty="0" smtClean="0"/>
              <a:t>プログラムとその仕様が書かれた</a:t>
            </a:r>
            <a:r>
              <a:rPr kumimoji="1" lang="en-US" altLang="ja-JP" sz="1200" b="1" dirty="0" smtClean="0"/>
              <a:t>3</a:t>
            </a:r>
            <a:r>
              <a:rPr kumimoji="1" lang="ja-JP" altLang="en-US" sz="1200" b="1" dirty="0" err="1" smtClean="0"/>
              <a:t>つの</a:t>
            </a:r>
            <a:r>
              <a:rPr kumimoji="1" lang="ja-JP" altLang="en-US" sz="1200" b="1" dirty="0" smtClean="0"/>
              <a:t>タスクを与え</a:t>
            </a:r>
            <a:r>
              <a:rPr kumimoji="1" lang="ja-JP" altLang="en-US" sz="1200" dirty="0" smtClean="0"/>
              <a:t>、各タスクのテストコードを作成してもらいました。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a:t>
            </a:r>
            <a:r>
              <a:rPr kumimoji="1" lang="ja-JP" altLang="en-US" sz="1200" u="sng" dirty="0" smtClean="0"/>
              <a:t>プログラムの条件分岐の数が異なっており、タスク</a:t>
            </a:r>
            <a:r>
              <a:rPr kumimoji="1" lang="en-US" altLang="ja-JP" sz="1200" u="sng" dirty="0" smtClean="0"/>
              <a:t>1</a:t>
            </a:r>
            <a:r>
              <a:rPr kumimoji="1" lang="ja-JP" altLang="en-US" sz="1200" u="sng" dirty="0" smtClean="0"/>
              <a:t>から</a:t>
            </a:r>
            <a:r>
              <a:rPr kumimoji="1" lang="en-US" altLang="ja-JP" sz="1200" u="sng" dirty="0" smtClean="0"/>
              <a:t>3</a:t>
            </a:r>
            <a:r>
              <a:rPr kumimoji="1" lang="ja-JP" altLang="en-US" sz="1200" u="sng" dirty="0" smtClean="0"/>
              <a:t>に行くにつれて分岐の数が多くなり複雑なプログラムになっています。</a:t>
            </a:r>
            <a:endParaRPr kumimoji="1" lang="en-US" altLang="ja-JP" sz="1200"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は～～という質問です。</a:t>
            </a:r>
            <a:endParaRPr kumimoji="1" lang="en-US" altLang="ja-JP" dirty="0" smtClean="0"/>
          </a:p>
          <a:p>
            <a:endParaRPr kumimoji="1" lang="en-US" altLang="ja-JP" dirty="0" smtClean="0"/>
          </a:p>
          <a:p>
            <a:r>
              <a:rPr kumimoji="1" lang="ja-JP" altLang="en-US" u="sng" dirty="0" smtClean="0"/>
              <a:t>ソフトウェアの品質を確認する</a:t>
            </a:r>
            <a:r>
              <a:rPr kumimoji="1" lang="en-US" altLang="ja-JP" u="sng" dirty="0" smtClean="0"/>
              <a:t>1</a:t>
            </a:r>
            <a:r>
              <a:rPr kumimoji="1" lang="ja-JP" altLang="en-US" u="sng" dirty="0" err="1" smtClean="0"/>
              <a:t>つの</a:t>
            </a:r>
            <a:r>
              <a:rPr kumimoji="1" lang="ja-JP" altLang="en-US" u="sng" dirty="0" smtClean="0"/>
              <a:t>指標として、作成したテストが十分に網羅して実行できているか測定するカバレッジは重要です．</a:t>
            </a:r>
            <a:endParaRPr kumimoji="1" lang="en-US" altLang="ja-JP" u="sng" dirty="0" smtClean="0"/>
          </a:p>
          <a:p>
            <a:endParaRPr kumimoji="1" lang="en-US" altLang="ja-JP" dirty="0" smtClean="0"/>
          </a:p>
          <a:p>
            <a:r>
              <a:rPr kumimoji="1" lang="en-US" altLang="ja-JP" dirty="0" smtClean="0"/>
              <a:t>RQ2,3</a:t>
            </a:r>
            <a:r>
              <a:rPr kumimoji="1" lang="ja-JP" altLang="en-US" dirty="0" smtClean="0"/>
              <a:t>については、</a:t>
            </a:r>
            <a:r>
              <a:rPr kumimoji="1" lang="ja-JP" altLang="en-US" b="1" dirty="0" smtClean="0"/>
              <a:t>テストコード作成時間</a:t>
            </a:r>
            <a:r>
              <a:rPr kumimoji="1" lang="ja-JP" altLang="en-US" dirty="0" smtClean="0"/>
              <a:t>と</a:t>
            </a:r>
            <a:r>
              <a:rPr kumimoji="1" lang="ja-JP" altLang="en-US" b="1" dirty="0" smtClean="0"/>
              <a:t>テストスメル</a:t>
            </a:r>
            <a:r>
              <a:rPr kumimoji="1" lang="ja-JP" altLang="en-US" dirty="0" smtClean="0"/>
              <a:t>を調べます</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err="1" smtClean="0"/>
              <a:t>つの</a:t>
            </a:r>
            <a:r>
              <a:rPr kumimoji="1" lang="en-US" altLang="ja-JP" dirty="0" smtClean="0"/>
              <a:t>RQ</a:t>
            </a:r>
            <a:r>
              <a:rPr kumimoji="1" lang="ja-JP" altLang="en-US" dirty="0" smtClean="0"/>
              <a:t>で</a:t>
            </a:r>
            <a:r>
              <a:rPr kumimoji="1" lang="en-US" altLang="ja-JP" dirty="0" err="1" smtClean="0"/>
              <a:t>SuiteRec</a:t>
            </a:r>
            <a:r>
              <a:rPr kumimoji="1" lang="ja-JP" altLang="en-US" dirty="0" smtClean="0"/>
              <a:t>を利用することで、</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en-US" dirty="0" smtClean="0"/>
              <a:t>開発者のテストコード作成時間を短縮できるかと</a:t>
            </a:r>
            <a:endParaRPr kumimoji="1" lang="en-US" altLang="ja-JP" dirty="0" smtClean="0"/>
          </a:p>
          <a:p>
            <a:pPr marL="171450" indent="-171450">
              <a:buFont typeface="Arial" panose="020B0604020202020204" pitchFamily="34" charset="0"/>
              <a:buChar char="•"/>
            </a:pPr>
            <a:r>
              <a:rPr kumimoji="1" lang="ja-JP" altLang="en-US" dirty="0" smtClean="0"/>
              <a:t>テストスメルの数が少なく品質の高いテストコードを作成できるか</a:t>
            </a:r>
            <a:endParaRPr kumimoji="1" lang="en-US" altLang="ja-JP" dirty="0" smtClean="0"/>
          </a:p>
          <a:p>
            <a:pPr marL="0" indent="0">
              <a:buFont typeface="Arial" panose="020B0604020202020204" pitchFamily="34" charset="0"/>
              <a:buNone/>
            </a:pPr>
            <a:r>
              <a:rPr kumimoji="1" lang="ja-JP" altLang="en-US" dirty="0" smtClean="0"/>
              <a:t>を明らかにします。</a:t>
            </a:r>
            <a:endParaRPr kumimoji="1" lang="en-US" altLang="ja-JP" dirty="0" smtClean="0"/>
          </a:p>
          <a:p>
            <a:pPr marL="0" indent="0">
              <a:buFont typeface="Arial" panose="020B0604020202020204" pitchFamily="34" charset="0"/>
              <a:buNone/>
            </a:pPr>
            <a:endParaRPr kumimoji="1" lang="en-US" altLang="ja-JP" dirty="0" smtClean="0"/>
          </a:p>
          <a:p>
            <a:pPr marL="0" indent="0">
              <a:buFont typeface="Arial" panose="020B0604020202020204" pitchFamily="34" charset="0"/>
              <a:buNone/>
            </a:pPr>
            <a:r>
              <a:rPr kumimoji="1" lang="ja-JP" altLang="en-US" dirty="0" smtClean="0"/>
              <a:t>最後に</a:t>
            </a:r>
            <a:r>
              <a:rPr kumimoji="1" lang="en-US" altLang="ja-JP" dirty="0" smtClean="0"/>
              <a:t>RQ4</a:t>
            </a:r>
            <a:r>
              <a:rPr kumimoji="1" lang="ja-JP" altLang="en-US" dirty="0" smtClean="0"/>
              <a:t>では、</a:t>
            </a:r>
            <a:r>
              <a:rPr kumimoji="1" lang="en-US" altLang="ja-JP" dirty="0" err="1" smtClean="0"/>
              <a:t>SuiteRec</a:t>
            </a:r>
            <a:r>
              <a:rPr kumimoji="1" lang="ja-JP" altLang="en-US" dirty="0" smtClean="0"/>
              <a:t>の利用によって、開発者のテストコード作成タスクの認識にどう影響するかを明らかにしていきます。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結果をみるとタスク</a:t>
            </a:r>
            <a:r>
              <a:rPr lang="en-US" altLang="ja-JP" sz="1200" dirty="0" smtClean="0">
                <a:latin typeface="メイリオ" panose="020B0604030504040204" pitchFamily="50" charset="-128"/>
                <a:ea typeface="メイリオ" panose="020B0604030504040204" pitchFamily="50" charset="-128"/>
              </a:rPr>
              <a:t>1,3</a:t>
            </a:r>
            <a:r>
              <a:rPr lang="ja-JP" altLang="en-US" sz="1200" dirty="0" smtClean="0">
                <a:latin typeface="メイリオ" panose="020B0604030504040204" pitchFamily="50" charset="-128"/>
                <a:ea typeface="メイリオ" panose="020B0604030504040204" pitchFamily="50" charset="-128"/>
              </a:rPr>
              <a:t>は、</a:t>
            </a:r>
            <a:r>
              <a:rPr kumimoji="1" lang="en-US" altLang="ja-JP" u="sng" dirty="0" err="1" smtClean="0"/>
              <a:t>SuiRec</a:t>
            </a:r>
            <a:r>
              <a:rPr kumimoji="1" lang="ja-JP" altLang="en-US" u="sng" dirty="0" smtClean="0"/>
              <a:t>を利用した場合の方が、タスク完了までの時間が長いことが分かります。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r>
              <a:rPr kumimoji="1" lang="ja-JP" altLang="en-US" dirty="0" smtClean="0"/>
              <a:t>。</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a:t>
            </a:r>
            <a:r>
              <a:rPr kumimoji="1" lang="ja-JP" altLang="en-US" dirty="0" smtClean="0"/>
              <a:t>から分かるようにすべて</a:t>
            </a:r>
            <a:r>
              <a:rPr kumimoji="1" lang="ja-JP" altLang="en-US" dirty="0" smtClean="0"/>
              <a:t>のタスクにおいて、</a:t>
            </a:r>
            <a:r>
              <a:rPr kumimoji="1" lang="en-US" altLang="ja-JP" dirty="0" err="1" smtClean="0"/>
              <a:t>SuiteRec</a:t>
            </a:r>
            <a:r>
              <a:rPr kumimoji="1" lang="ja-JP" altLang="en-US" dirty="0" smtClean="0"/>
              <a:t>を使用した場合は</a:t>
            </a:r>
            <a:r>
              <a:rPr kumimoji="1" lang="ja-JP" altLang="en-US" dirty="0" smtClean="0"/>
              <a:t>、手作業の場合</a:t>
            </a:r>
            <a:r>
              <a:rPr kumimoji="1" lang="ja-JP" altLang="en-US" dirty="0" smtClean="0"/>
              <a:t>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ja-JP" altLang="en-US" dirty="0" smtClean="0"/>
              <a:t>、手作業の場合は、全体として</a:t>
            </a:r>
            <a:r>
              <a:rPr kumimoji="1" lang="en-US" altLang="ja-JP" dirty="0" smtClean="0"/>
              <a:t>5</a:t>
            </a:r>
            <a:r>
              <a:rPr kumimoji="1" lang="ja-JP" altLang="en-US" dirty="0" smtClean="0"/>
              <a:t>倍以上テストスメル含んでいました</a:t>
            </a:r>
            <a:r>
              <a:rPr kumimoji="1" lang="ja-JP" altLang="en-US" dirty="0" smtClean="0"/>
              <a:t>。</a:t>
            </a:r>
            <a:endParaRPr kumimoji="1" lang="en-US" altLang="ja-JP" dirty="0" smtClean="0"/>
          </a:p>
          <a:p>
            <a:endParaRPr kumimoji="1" lang="en-US" altLang="ja-JP" dirty="0" smtClean="0"/>
          </a:p>
          <a:p>
            <a:r>
              <a:rPr kumimoji="1" lang="ja-JP" altLang="en-US" dirty="0" smtClean="0"/>
              <a:t>この</a:t>
            </a:r>
            <a:r>
              <a:rPr kumimoji="1" lang="ja-JP" altLang="en-US" dirty="0" smtClean="0"/>
              <a:t>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全体として、リサーチクエスチョン</a:t>
            </a:r>
            <a:r>
              <a:rPr kumimoji="1" lang="en-US" altLang="ja-JP" dirty="0" smtClean="0"/>
              <a:t>4</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開発者はテスト作成タスクを容易だと認識し、作成したテストコードに自信が持てることが分かりました。</a:t>
            </a:r>
            <a:endParaRPr kumimoji="1" lang="en-US" altLang="ja-JP" dirty="0" smtClean="0"/>
          </a:p>
          <a:p>
            <a:endParaRPr kumimoji="1" lang="en-US" altLang="ja-JP" dirty="0" smtClean="0"/>
          </a:p>
          <a:p>
            <a:r>
              <a:rPr kumimoji="1" lang="ja-JP" altLang="en-US" dirty="0" smtClean="0"/>
              <a:t>最後</a:t>
            </a:r>
            <a:r>
              <a:rPr kumimoji="1" lang="ja-JP" altLang="en-US" dirty="0" smtClean="0"/>
              <a:t>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a:t>
            </a:r>
            <a:r>
              <a:rPr kumimoji="1" lang="ja-JP" altLang="en-US" dirty="0" smtClean="0"/>
              <a:t>有用性を評価した実験で、</a:t>
            </a:r>
            <a:r>
              <a:rPr kumimoji="1" lang="en-US" altLang="ja-JP" dirty="0" smtClean="0"/>
              <a:t>~~</a:t>
            </a:r>
            <a:r>
              <a:rPr kumimoji="1" lang="ja-JP" altLang="en-US" dirty="0" smtClean="0"/>
              <a:t>できることが分かりました。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ja-JP" altLang="en-US" dirty="0" smtClean="0"/>
              <a:t>、</a:t>
            </a:r>
            <a:endParaRPr kumimoji="1" lang="en-US" altLang="ja-JP" dirty="0" smtClean="0"/>
          </a:p>
          <a:p>
            <a:endParaRPr kumimoji="1" lang="en-US" altLang="ja-JP" dirty="0" smtClean="0"/>
          </a:p>
          <a:p>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ソフトウェアテストとは、ソフトウェア開発におけるソフトウェアの品質を確かめる工程のことで、開発プロセスにおける最後の工程になります。</a:t>
            </a:r>
            <a:endParaRPr kumimoji="1" lang="en-US" altLang="ja-JP" dirty="0" smtClean="0"/>
          </a:p>
          <a:p>
            <a:endParaRPr kumimoji="1" lang="en-US" altLang="ja-JP" dirty="0" smtClean="0"/>
          </a:p>
          <a:p>
            <a:r>
              <a:rPr kumimoji="1" lang="ja-JP" altLang="en-US" dirty="0" smtClean="0"/>
              <a:t>テストはソフトウェア</a:t>
            </a:r>
            <a:r>
              <a:rPr kumimoji="1" lang="ja-JP" altLang="en-US" dirty="0" smtClean="0"/>
              <a:t>の不具合を検出</a:t>
            </a:r>
            <a:r>
              <a:rPr kumimoji="1" lang="ja-JP" altLang="en-US" dirty="0" smtClean="0"/>
              <a:t>して、それを修正することでソフトウェアの品質</a:t>
            </a:r>
            <a:r>
              <a:rPr kumimoji="1" lang="ja-JP" altLang="en-US" dirty="0" smtClean="0"/>
              <a:t>を向上させること</a:t>
            </a:r>
            <a:r>
              <a:rPr kumimoji="1" lang="ja-JP" altLang="en-US" dirty="0" smtClean="0"/>
              <a:t>を、目的</a:t>
            </a:r>
            <a:r>
              <a:rPr kumimoji="1" lang="ja-JP" altLang="en-US" dirty="0" smtClean="0"/>
              <a:t>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a:t>
            </a:r>
            <a:r>
              <a:rPr kumimoji="1" lang="ja-JP" altLang="en-US" dirty="0" smtClean="0"/>
              <a:t>関数単位</a:t>
            </a:r>
            <a:r>
              <a:rPr kumimoji="1" lang="ja-JP" altLang="en-US" dirty="0" smtClean="0"/>
              <a:t>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のテストスメルを検出する処理を短縮化です。</a:t>
            </a:r>
            <a:r>
              <a:rPr kumimoji="1" lang="en-US" altLang="ja-JP" dirty="0" smtClean="0"/>
              <a:t>Step3</a:t>
            </a:r>
            <a:r>
              <a:rPr kumimoji="1" lang="ja-JP" altLang="en-US" dirty="0" smtClean="0"/>
              <a:t>を短縮化するために事前にテストスメルの検出を行い、検出されたテストスメルの情報をテストコードに紐づけてテストコードデータベースに格納しました。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は推薦プロセスの高速化を実現しました。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結果をみるとタスク</a:t>
            </a:r>
            <a:r>
              <a:rPr lang="en-US" altLang="ja-JP" sz="1200" dirty="0" smtClean="0">
                <a:latin typeface="メイリオ" panose="020B0604030504040204" pitchFamily="50" charset="-128"/>
                <a:ea typeface="メイリオ" panose="020B0604030504040204" pitchFamily="50" charset="-128"/>
              </a:rPr>
              <a:t>1,3</a:t>
            </a:r>
            <a:r>
              <a:rPr lang="ja-JP" altLang="en-US" sz="1200" dirty="0" smtClean="0">
                <a:latin typeface="メイリオ" panose="020B0604030504040204" pitchFamily="50" charset="-128"/>
                <a:ea typeface="メイリオ" panose="020B0604030504040204" pitchFamily="50" charset="-128"/>
              </a:rPr>
              <a:t>は、</a:t>
            </a:r>
            <a:r>
              <a:rPr kumimoji="1" lang="en-US" altLang="ja-JP" u="sng" dirty="0" err="1" smtClean="0"/>
              <a:t>SuiRec</a:t>
            </a:r>
            <a:r>
              <a:rPr kumimoji="1" lang="ja-JP" altLang="en-US" u="sng" dirty="0" smtClean="0"/>
              <a:t>を利用した場合の方が、タスク完了までの時間が長いことが分かります。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r>
              <a:rPr kumimoji="1" lang="ja-JP" altLang="en-US" dirty="0" smtClean="0"/>
              <a:t>。</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638208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30</a:t>
            </a:fld>
            <a:endParaRPr kumimoji="1" lang="ja-JP" altLang="en-US"/>
          </a:p>
        </p:txBody>
      </p:sp>
    </p:spTree>
    <p:extLst>
      <p:ext uri="{BB962C8B-B14F-4D97-AF65-F5344CB8AC3E}">
        <p14:creationId xmlns:p14="http://schemas.microsoft.com/office/powerpoint/2010/main" val="4222903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1631363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3810687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4243054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3751194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は記号実行と探索ベースの手法を実装したツールであり、単体テスト自動生成における最先端のツールとなっています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では、テストコードの作成支援に関する実験ということで、カバレッジや作成時間、テストスメルを基に定量的に評価しました。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出された類似コード片に対応するテストコードをデータベースから検索します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では、テストコード内のメソッド呼び出しを確認します。一般的に単体テストでは、このようにテストコード内で、対象オブジェクトの生成を行い、対象メソッドを呼び出して実行します。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したがって、テストコードを静的解析し、対象のメソッド呼び出しを取得することで対象コードとテストコードを対応付けます。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2598271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59</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60</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ja-JP" altLang="en-US" dirty="0" smtClean="0"/>
              <a:t>，</a:t>
            </a:r>
            <a:r>
              <a:rPr kumimoji="1" lang="en-US" altLang="ja-JP" dirty="0" smtClean="0"/>
              <a:t>OSS</a:t>
            </a:r>
            <a:r>
              <a:rPr kumimoji="1" lang="ja-JP" altLang="en-US" dirty="0" smtClean="0"/>
              <a:t>に</a:t>
            </a:r>
            <a:r>
              <a:rPr kumimoji="1" lang="ja-JP" altLang="en-US" dirty="0" smtClean="0"/>
              <a:t>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a:t>
            </a:r>
            <a:r>
              <a:rPr kumimoji="1" lang="ja-JP" altLang="en-US" dirty="0" smtClean="0"/>
              <a:t>手法</a:t>
            </a:r>
            <a:r>
              <a:rPr kumimoji="1" lang="ja-JP" altLang="en-US" dirty="0" smtClean="0"/>
              <a:t>の基本となるアイディア</a:t>
            </a:r>
            <a:r>
              <a:rPr kumimoji="1" lang="ja-JP" altLang="en-US" dirty="0" smtClean="0"/>
              <a:t>は，類似するソースコード間での</a:t>
            </a:r>
            <a:r>
              <a:rPr kumimoji="1" lang="ja-JP" altLang="en-US" dirty="0" smtClean="0"/>
              <a:t>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61</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62</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63</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64</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65</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66</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67</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68</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69</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70</a:t>
            </a:fld>
            <a:endParaRPr kumimoji="1" lang="ja-JP" altLang="en-US"/>
          </a:p>
        </p:txBody>
      </p:sp>
    </p:spTree>
    <p:extLst>
      <p:ext uri="{BB962C8B-B14F-4D97-AF65-F5344CB8AC3E}">
        <p14:creationId xmlns:p14="http://schemas.microsoft.com/office/powerpoint/2010/main" val="2339169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a:t>
            </a:r>
            <a:r>
              <a:rPr kumimoji="1" lang="en-US" altLang="ja-JP" dirty="0" err="1" smtClean="0"/>
              <a:t>SuiteRec</a:t>
            </a:r>
            <a:r>
              <a:rPr kumimoji="1" lang="ja-JP" altLang="en-US" dirty="0" smtClean="0"/>
              <a:t>の概要になります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mtClean="0"/>
              <a:t>類似</a:t>
            </a:r>
            <a:r>
              <a:rPr kumimoji="1" lang="ja-JP" altLang="en-US" dirty="0" smtClean="0"/>
              <a:t>コードの検出には、既存ツールを用いて</a:t>
            </a:r>
            <a:r>
              <a:rPr kumimoji="1" lang="en-US" altLang="ja-JP" b="1" dirty="0" smtClean="0"/>
              <a:t>OSS</a:t>
            </a:r>
            <a:r>
              <a:rPr kumimoji="1" lang="ja-JP" altLang="en-US" b="1" dirty="0" smtClean="0"/>
              <a:t>の</a:t>
            </a:r>
            <a:r>
              <a:rPr kumimoji="1" lang="ja-JP" altLang="en-US" b="1" dirty="0" smtClean="0"/>
              <a:t>プロダクションコードが</a:t>
            </a:r>
            <a:r>
              <a:rPr kumimoji="1" lang="ja-JP" altLang="en-US" b="1" dirty="0" smtClean="0"/>
              <a:t>格納されたソースコードデータベース内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は，テストコードの検索です。</a:t>
            </a:r>
            <a:endParaRPr kumimoji="1" lang="en-US" altLang="ja-JP" dirty="0" smtClean="0"/>
          </a:p>
          <a:p>
            <a:r>
              <a:rPr kumimoji="1" lang="en-US" altLang="ja-JP" dirty="0" smtClean="0"/>
              <a:t>Step1</a:t>
            </a:r>
            <a:r>
              <a:rPr kumimoji="1" lang="ja-JP" altLang="en-US" dirty="0" err="1" smtClean="0"/>
              <a:t>で検</a:t>
            </a:r>
            <a:r>
              <a:rPr kumimoji="1" lang="ja-JP" altLang="en-US" dirty="0" smtClean="0"/>
              <a:t>出された類似コード片に対応する</a:t>
            </a:r>
            <a:r>
              <a:rPr kumimoji="1" lang="ja-JP" altLang="en-US" dirty="0" smtClean="0"/>
              <a:t>テストコードを検索</a:t>
            </a:r>
            <a:r>
              <a:rPr kumimoji="1" lang="ja-JP" altLang="en-US" dirty="0" smtClean="0"/>
              <a:t>します</a:t>
            </a:r>
            <a:r>
              <a:rPr kumimoji="1" lang="ja-JP" altLang="en-US" dirty="0" smtClean="0"/>
              <a:t>。</a:t>
            </a:r>
            <a:endParaRPr kumimoji="1" lang="en-US" altLang="ja-JP" dirty="0" smtClean="0"/>
          </a:p>
          <a:p>
            <a:r>
              <a:rPr kumimoji="1" lang="ja-JP" altLang="en-US" dirty="0" smtClean="0"/>
              <a:t>テストコードデータベース内からテストコード検索するために</a:t>
            </a:r>
            <a:r>
              <a:rPr kumimoji="1" lang="en-US" altLang="ja-JP" dirty="0" smtClean="0"/>
              <a:t>Step2</a:t>
            </a:r>
            <a:r>
              <a:rPr kumimoji="1" lang="ja-JP" altLang="en-US" dirty="0" smtClean="0"/>
              <a:t>では対象コードとテストコードの対応付けを行います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推薦されるテストコードをランキングして開発者に提示します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7846634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71</a:t>
            </a:fld>
            <a:endParaRPr kumimoji="1" lang="ja-JP" altLang="en-US"/>
          </a:p>
        </p:txBody>
      </p:sp>
    </p:spTree>
    <p:extLst>
      <p:ext uri="{BB962C8B-B14F-4D97-AF65-F5344CB8AC3E}">
        <p14:creationId xmlns:p14="http://schemas.microsoft.com/office/powerpoint/2010/main" val="34794681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を使用した場合は、そうでない場合と比べて、検出されたテストスメルの数が少ないことが分かります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72</a:t>
            </a:fld>
            <a:endParaRPr kumimoji="1" lang="ja-JP" altLang="en-US"/>
          </a:p>
        </p:txBody>
      </p:sp>
    </p:spTree>
    <p:extLst>
      <p:ext uri="{BB962C8B-B14F-4D97-AF65-F5344CB8AC3E}">
        <p14:creationId xmlns:p14="http://schemas.microsoft.com/office/powerpoint/2010/main" val="42051503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73</a:t>
            </a:fld>
            <a:endParaRPr kumimoji="1" lang="ja-JP" altLang="en-US"/>
          </a:p>
        </p:txBody>
      </p:sp>
    </p:spTree>
    <p:extLst>
      <p:ext uri="{BB962C8B-B14F-4D97-AF65-F5344CB8AC3E}">
        <p14:creationId xmlns:p14="http://schemas.microsoft.com/office/powerpoint/2010/main" val="35760307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74</a:t>
            </a:fld>
            <a:endParaRPr kumimoji="1" lang="ja-JP" altLang="en-US"/>
          </a:p>
        </p:txBody>
      </p:sp>
    </p:spTree>
    <p:extLst>
      <p:ext uri="{BB962C8B-B14F-4D97-AF65-F5344CB8AC3E}">
        <p14:creationId xmlns:p14="http://schemas.microsoft.com/office/powerpoint/2010/main" val="41871835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75</a:t>
            </a:fld>
            <a:endParaRPr kumimoji="1" lang="ja-JP" altLang="en-US"/>
          </a:p>
        </p:txBody>
      </p:sp>
    </p:spTree>
    <p:extLst>
      <p:ext uri="{BB962C8B-B14F-4D97-AF65-F5344CB8AC3E}">
        <p14:creationId xmlns:p14="http://schemas.microsoft.com/office/powerpoint/2010/main" val="3560269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本研究では、テストコードの再利用を考える上で、より構文的に類似した関数単位のコード片を検出したいので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a:t>
            </a:r>
            <a:r>
              <a:rPr kumimoji="1" lang="ja-JP" altLang="en-US" dirty="0" smtClean="0"/>
              <a:t>を検索</a:t>
            </a:r>
            <a:r>
              <a:rPr kumimoji="1" lang="ja-JP" altLang="en-US" dirty="0" smtClean="0"/>
              <a:t>します</a:t>
            </a:r>
            <a:endParaRPr kumimoji="1" lang="en-US" altLang="ja-JP" dirty="0" smtClean="0"/>
          </a:p>
          <a:p>
            <a:endParaRPr kumimoji="1" lang="en-US" altLang="ja-JP" dirty="0" smtClean="0"/>
          </a:p>
          <a:p>
            <a:r>
              <a:rPr kumimoji="1" lang="ja-JP" altLang="en-US" dirty="0" smtClean="0"/>
              <a:t>そこで</a:t>
            </a:r>
            <a:r>
              <a:rPr kumimoji="1" lang="ja-JP" altLang="en-US" dirty="0" smtClean="0"/>
              <a:t>、類似コード片からテストコード</a:t>
            </a:r>
            <a:r>
              <a:rPr kumimoji="1" lang="ja-JP" altLang="en-US" dirty="0" smtClean="0"/>
              <a:t>を検索するために</a:t>
            </a:r>
            <a:r>
              <a:rPr kumimoji="1" lang="ja-JP" altLang="en-US" dirty="0" smtClean="0"/>
              <a:t>、対象</a:t>
            </a:r>
            <a:r>
              <a:rPr kumimoji="1" lang="ja-JP" altLang="en-US" dirty="0" smtClean="0"/>
              <a:t>コードとテストコードをこのように</a:t>
            </a:r>
            <a:r>
              <a:rPr kumimoji="1" lang="en-US" altLang="ja-JP" dirty="0" smtClean="0"/>
              <a:t>3</a:t>
            </a:r>
            <a:r>
              <a:rPr kumimoji="1" lang="ja-JP" altLang="en-US" dirty="0" smtClean="0"/>
              <a:t>つ</a:t>
            </a:r>
            <a:r>
              <a:rPr kumimoji="1" lang="ja-JP" altLang="en-US" dirty="0" smtClean="0"/>
              <a:t>フェーズを踏んで対応付け</a:t>
            </a:r>
            <a:r>
              <a:rPr kumimoji="1" lang="ja-JP" altLang="en-US" dirty="0" smtClean="0"/>
              <a:t>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ja-JP" altLang="en-US" dirty="0" smtClean="0"/>
              <a:t>。</a:t>
            </a:r>
            <a:endParaRPr kumimoji="1" lang="en-US" altLang="ja-JP" dirty="0" smtClean="0"/>
          </a:p>
          <a:p>
            <a:endParaRPr kumimoji="1" lang="en-US" altLang="ja-JP" dirty="0" smtClean="0"/>
          </a:p>
          <a:p>
            <a:r>
              <a:rPr kumimoji="1" lang="ja-JP" altLang="en-US" dirty="0" smtClean="0"/>
              <a:t>本研究</a:t>
            </a:r>
            <a:r>
              <a:rPr kumimoji="1" lang="ja-JP" altLang="en-US" dirty="0" smtClean="0"/>
              <a:t>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a:t>
            </a:r>
            <a:r>
              <a:rPr kumimoji="1" lang="ja-JP" altLang="en-US" dirty="0" smtClean="0"/>
              <a:t>一般に、単体</a:t>
            </a:r>
            <a:r>
              <a:rPr kumimoji="1" lang="ja-JP" altLang="en-US" dirty="0" smtClean="0"/>
              <a:t>テストでは、このようにテストコード内で</a:t>
            </a:r>
            <a:r>
              <a:rPr kumimoji="1" lang="ja-JP" altLang="en-US" dirty="0" smtClean="0"/>
              <a:t>、対象</a:t>
            </a:r>
            <a:r>
              <a:rPr kumimoji="1" lang="ja-JP" altLang="en-US" dirty="0" smtClean="0"/>
              <a:t>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a:t>
            </a:r>
            <a:r>
              <a:rPr kumimoji="1" lang="ja-JP" altLang="en-US" dirty="0" smtClean="0"/>
              <a:t>、メソッド</a:t>
            </a:r>
            <a:r>
              <a:rPr kumimoji="1" lang="ja-JP" altLang="en-US" dirty="0" smtClean="0"/>
              <a:t>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a:t>
            </a:r>
            <a:r>
              <a:rPr kumimoji="1" lang="ja-JP" altLang="en-US" dirty="0" smtClean="0"/>
              <a:t>のメソッド</a:t>
            </a:r>
            <a:r>
              <a:rPr kumimoji="1" lang="ja-JP" altLang="en-US" dirty="0" smtClean="0"/>
              <a:t>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行いました。</a:t>
            </a:r>
            <a:endParaRPr kumimoji="1" lang="en-US" altLang="ja-JP" dirty="0" smtClean="0"/>
          </a:p>
          <a:p>
            <a:endParaRPr kumimoji="1" lang="en-US" altLang="ja-JP" dirty="0" smtClean="0"/>
          </a:p>
          <a:p>
            <a:r>
              <a:rPr kumimoji="1" lang="ja-JP" altLang="en-US" dirty="0" smtClean="0"/>
              <a:t>このように</a:t>
            </a:r>
            <a:r>
              <a:rPr kumimoji="1" lang="en-US" altLang="ja-JP" dirty="0" smtClean="0"/>
              <a:t>3</a:t>
            </a:r>
            <a:r>
              <a:rPr kumimoji="1" lang="ja-JP" altLang="en-US" dirty="0" err="1" smtClean="0"/>
              <a:t>つの</a:t>
            </a:r>
            <a:r>
              <a:rPr kumimoji="1" lang="ja-JP" altLang="en-US" dirty="0" smtClean="0"/>
              <a:t>フェーズを踏むことで対象コードとテストコードを厳密に対応付け、類似コード片に対応するテストコードを正確に検索できるようにしました。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dirty="0" smtClean="0"/>
              <a:t>、</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a:t>
            </a:r>
            <a:r>
              <a:rPr kumimoji="1" lang="ja-JP" altLang="en-US" u="sng" dirty="0" smtClean="0"/>
              <a:t>に複数の</a:t>
            </a:r>
            <a:r>
              <a:rPr kumimoji="1" lang="en-US" altLang="ja-JP" u="sng" dirty="0" err="1" smtClean="0"/>
              <a:t>asser</a:t>
            </a:r>
            <a:r>
              <a:rPr kumimoji="1" lang="ja-JP" altLang="en-US" u="sng" dirty="0" smtClean="0"/>
              <a:t>文を含む場合</a:t>
            </a:r>
            <a:r>
              <a:rPr kumimoji="1" lang="ja-JP" altLang="en-US" u="sng" dirty="0" smtClean="0"/>
              <a:t>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a:t>
            </a:r>
            <a:r>
              <a:rPr kumimoji="1" lang="ja-JP" altLang="en-US" dirty="0" smtClean="0"/>
              <a:t>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a:t>
            </a:r>
            <a:r>
              <a:rPr kumimoji="1" lang="ja-JP" altLang="en-US" dirty="0" smtClean="0"/>
              <a:t>、テストスメル</a:t>
            </a:r>
            <a:r>
              <a:rPr kumimoji="1" lang="ja-JP" altLang="en-US" dirty="0" smtClean="0"/>
              <a:t>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3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chart" Target="../charts/chart8.xml"/></Relationships>
</file>

<file path=ppt/slides/_rels/slide7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199" y="1394934"/>
            <a:ext cx="10348913" cy="4727086"/>
          </a:xfrm>
        </p:spPr>
        <p:txBody>
          <a:bodyPr>
            <a:normAutofit/>
          </a:bodyPr>
          <a:lstStyle/>
          <a:p>
            <a:pPr marL="0" indent="0">
              <a:buNone/>
            </a:pPr>
            <a:r>
              <a:rPr kumimoji="1" lang="en-US" altLang="ja-JP" sz="3200" dirty="0" err="1" smtClean="0"/>
              <a:t>SuiteRec</a:t>
            </a:r>
            <a:r>
              <a:rPr lang="ja-JP" altLang="en-US" sz="3200" dirty="0" smtClean="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b="1" dirty="0" smtClean="0"/>
              <a:t>評価実験</a:t>
            </a:r>
            <a:r>
              <a:rPr kumimoji="1" lang="en-US" altLang="ja-JP" b="1" dirty="0" smtClean="0"/>
              <a:t>1</a:t>
            </a:r>
            <a:r>
              <a:rPr kumimoji="1" lang="en-US" altLang="ja-JP" dirty="0" smtClean="0"/>
              <a:t>: </a:t>
            </a:r>
            <a:r>
              <a:rPr lang="ja-JP" altLang="en-US" dirty="0" smtClean="0"/>
              <a:t>テストコード</a:t>
            </a:r>
            <a:r>
              <a:rPr lang="ja-JP" altLang="en-US" dirty="0" smtClean="0"/>
              <a:t>の作成支援に関する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被験者が作成したテストコードの</a:t>
            </a:r>
            <a:r>
              <a:rPr lang="ja-JP" altLang="en-US" sz="2400" dirty="0" smtClean="0"/>
              <a:t>カバレッジ</a:t>
            </a:r>
            <a:r>
              <a:rPr lang="ja-JP" altLang="en-US" sz="2400" dirty="0"/>
              <a:t>、</a:t>
            </a:r>
            <a:r>
              <a:rPr lang="ja-JP" altLang="en-US" sz="2400" dirty="0" smtClean="0"/>
              <a:t>作成時間、テストスメルを比較して評価した</a:t>
            </a:r>
            <a:endParaRPr lang="en-US" altLang="ja-JP" sz="2400" dirty="0" smtClean="0"/>
          </a:p>
          <a:p>
            <a:pPr lvl="1"/>
            <a:endParaRPr kumimoji="1" lang="en-US" altLang="ja-JP" sz="1600" b="1" dirty="0"/>
          </a:p>
          <a:p>
            <a:pPr marL="0" indent="0">
              <a:buNone/>
            </a:pPr>
            <a:r>
              <a:rPr lang="ja-JP" altLang="en-US" b="1" dirty="0" smtClean="0"/>
              <a:t>評価実験</a:t>
            </a:r>
            <a:r>
              <a:rPr lang="en-US" altLang="ja-JP" b="1" dirty="0" smtClean="0"/>
              <a:t>2</a:t>
            </a:r>
            <a:r>
              <a:rPr lang="en-US" altLang="ja-JP" dirty="0" smtClean="0"/>
              <a:t>:</a:t>
            </a:r>
            <a:r>
              <a:rPr lang="ja-JP" altLang="en-US" b="1" dirty="0"/>
              <a:t> </a:t>
            </a:r>
            <a:r>
              <a:rPr lang="ja-JP" altLang="en-US" dirty="0" smtClean="0"/>
              <a:t>推薦</a:t>
            </a:r>
            <a:r>
              <a:rPr lang="ja-JP" altLang="en-US" dirty="0" smtClean="0"/>
              <a:t>されるテストコードの順位付けに関する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アンケート調査を実施し、</a:t>
            </a:r>
            <a:r>
              <a:rPr lang="ja-JP" altLang="en-US" sz="2400" dirty="0" smtClean="0"/>
              <a:t>開発者が参考にしたいテストコードを上位に推薦できるかを評価した</a:t>
            </a:r>
            <a:endParaRPr lang="en-US" altLang="ja-JP" sz="2400" dirty="0" smtClean="0"/>
          </a:p>
          <a:p>
            <a:pPr marL="457200" lvl="1" indent="0">
              <a:buNone/>
            </a:pPr>
            <a:r>
              <a:rPr lang="en-US" altLang="ja-JP" sz="1800" dirty="0" smtClean="0"/>
              <a:t>	※</a:t>
            </a:r>
            <a:r>
              <a:rPr lang="ja-JP" altLang="en-US" sz="1800" dirty="0" smtClean="0"/>
              <a:t>本発表では、時間の都合上紹介</a:t>
            </a:r>
            <a:r>
              <a:rPr lang="ja-JP" altLang="en-US" sz="1800" dirty="0" smtClean="0"/>
              <a:t>されません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782176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a:t>
            </a:r>
            <a:r>
              <a:rPr lang="ja-JP" altLang="en-US" dirty="0" smtClean="0"/>
              <a:t>と</a:t>
            </a:r>
            <a:r>
              <a:rPr lang="ja-JP" altLang="en-US" dirty="0" smtClean="0"/>
              <a:t>手作業の</a:t>
            </a:r>
            <a:r>
              <a:rPr lang="ja-JP" altLang="en-US" dirty="0" smtClean="0"/>
              <a:t>場合で、被験者</a:t>
            </a:r>
            <a:r>
              <a:rPr lang="ja-JP" altLang="en-US" dirty="0"/>
              <a:t>が作成</a:t>
            </a:r>
            <a:r>
              <a:rPr lang="ja-JP" altLang="en-US" dirty="0" smtClean="0"/>
              <a:t>した</a:t>
            </a:r>
            <a:r>
              <a:rPr lang="en-US" altLang="ja-JP" dirty="0" smtClean="0"/>
              <a:t/>
            </a:r>
            <a:br>
              <a:rPr lang="en-US" altLang="ja-JP" dirty="0" smtClean="0"/>
            </a:br>
            <a:r>
              <a:rPr lang="ja-JP" altLang="en-US" dirty="0" smtClean="0"/>
              <a:t>テストコードを比較し評価する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526803479"/>
              </p:ext>
            </p:extLst>
          </p:nvPr>
        </p:nvGraphicFramePr>
        <p:xfrm>
          <a:off x="1495261" y="3045319"/>
          <a:ext cx="9347251" cy="1381760"/>
        </p:xfrm>
        <a:graphic>
          <a:graphicData uri="http://schemas.openxmlformats.org/drawingml/2006/table">
            <a:tbl>
              <a:tblPr firstRow="1" bandRow="1">
                <a:tableStyleId>{5940675A-B579-460E-94D1-54222C63F5DA}</a:tableStyleId>
              </a:tblPr>
              <a:tblGrid>
                <a:gridCol w="1405053">
                  <a:extLst>
                    <a:ext uri="{9D8B030D-6E8A-4147-A177-3AD203B41FA5}">
                      <a16:colId xmlns:a16="http://schemas.microsoft.com/office/drawing/2014/main" val="1118089536"/>
                    </a:ext>
                  </a:extLst>
                </a:gridCol>
                <a:gridCol w="2279028">
                  <a:extLst>
                    <a:ext uri="{9D8B030D-6E8A-4147-A177-3AD203B41FA5}">
                      <a16:colId xmlns:a16="http://schemas.microsoft.com/office/drawing/2014/main" val="1598489831"/>
                    </a:ext>
                  </a:extLst>
                </a:gridCol>
                <a:gridCol w="2935269">
                  <a:extLst>
                    <a:ext uri="{9D8B030D-6E8A-4147-A177-3AD203B41FA5}">
                      <a16:colId xmlns:a16="http://schemas.microsoft.com/office/drawing/2014/main" val="3410595506"/>
                    </a:ext>
                  </a:extLst>
                </a:gridCol>
                <a:gridCol w="2727901">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プログラム</a:t>
                      </a:r>
                      <a:r>
                        <a:rPr kumimoji="1" lang="en-US" altLang="ja-JP" dirty="0" smtClean="0">
                          <a:latin typeface="メイリオ" panose="020B0604030504040204" pitchFamily="50" charset="-128"/>
                          <a:ea typeface="メイリオ" panose="020B0604030504040204" pitchFamily="50" charset="-128"/>
                        </a:rPr>
                        <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の</a:t>
                      </a:r>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8</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16</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24</a:t>
                      </a:r>
                      <a:endParaRPr kumimoji="1" lang="ja-JP" altLang="en-US" sz="1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534508749"/>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366090167"/>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2881666109"/>
                  </p:ext>
                </p:extLst>
              </p:nvPr>
            </p:nvGraphicFramePr>
            <p:xfrm>
              <a:off x="857786"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6" y="1361871"/>
                <a:ext cx="5384729" cy="3664365"/>
              </a:xfrm>
              <a:prstGeom prst="rect">
                <a:avLst/>
              </a:prstGeom>
            </p:spPr>
          </p:pic>
        </mc:Fallback>
      </mc:AlternateContent>
      <p:sp>
        <p:nvSpPr>
          <p:cNvPr id="5" name="角丸四角形 4"/>
          <p:cNvSpPr/>
          <p:nvPr/>
        </p:nvSpPr>
        <p:spPr>
          <a:xfrm>
            <a:off x="1547598" y="5470203"/>
            <a:ext cx="9389833" cy="9816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a:t>
            </a:r>
            <a:r>
              <a:rPr lang="ja-JP" altLang="en-US" sz="2800" dirty="0" smtClean="0">
                <a:latin typeface="メイリオ" panose="020B0604030504040204" pitchFamily="50" charset="-128"/>
                <a:ea typeface="メイリオ" panose="020B0604030504040204" pitchFamily="50" charset="-128"/>
              </a:rPr>
              <a:t>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176468" y="1819664"/>
            <a:ext cx="5596431" cy="3170099"/>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原因</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手作業の場合、テスト項目の重複が多い</a:t>
            </a:r>
            <a:endParaRPr lang="en-US" altLang="ja-JP" sz="22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262069032"/>
              </p:ext>
            </p:extLst>
          </p:nvPr>
        </p:nvGraphicFramePr>
        <p:xfrm>
          <a:off x="1045535" y="1671010"/>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6067561" y="1599503"/>
            <a:ext cx="5592896" cy="3477875"/>
          </a:xfrm>
          <a:prstGeom prst="rect">
            <a:avLst/>
          </a:prstGeom>
          <a:noFill/>
        </p:spPr>
        <p:txBody>
          <a:bodyPr wrap="square" rtlCol="0">
            <a:spAutoFit/>
          </a:bodyPr>
          <a:lstStyle/>
          <a:p>
            <a:pPr>
              <a:buClr>
                <a:schemeClr val="tx2"/>
              </a:buClr>
            </a:pPr>
            <a:r>
              <a:rPr lang="en-US" altLang="ja-JP" sz="2000" b="1" dirty="0">
                <a:latin typeface="メイリオ" panose="020B0604030504040204" pitchFamily="50" charset="-128"/>
                <a:ea typeface="メイリオ" panose="020B0604030504040204" pitchFamily="50" charset="-128"/>
              </a:rPr>
              <a:t>&lt;</a:t>
            </a:r>
            <a:r>
              <a:rPr lang="en-US" altLang="ja-JP" sz="2000" b="1" dirty="0" err="1">
                <a:latin typeface="メイリオ" panose="020B0604030504040204" pitchFamily="50" charset="-128"/>
                <a:ea typeface="メイリオ" panose="020B0604030504040204" pitchFamily="50" charset="-128"/>
              </a:rPr>
              <a:t>SuiteRec</a:t>
            </a:r>
            <a:r>
              <a:rPr lang="ja-JP" altLang="en-US" sz="2000" b="1" dirty="0">
                <a:latin typeface="メイリオ" panose="020B0604030504040204" pitchFamily="50" charset="-128"/>
                <a:ea typeface="メイリオ" panose="020B0604030504040204" pitchFamily="50" charset="-128"/>
              </a:rPr>
              <a:t>を利用した場合</a:t>
            </a:r>
            <a:r>
              <a:rPr lang="en-US" altLang="ja-JP" sz="2000" b="1" dirty="0" smtClean="0">
                <a:latin typeface="メイリオ" panose="020B0604030504040204" pitchFamily="50" charset="-128"/>
                <a:ea typeface="メイリオ" panose="020B0604030504040204" pitchFamily="50" charset="-128"/>
              </a:rPr>
              <a:t>&gt;</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smtClean="0">
                <a:latin typeface="メイリオ" panose="020B0604030504040204" pitchFamily="50" charset="-128"/>
                <a:ea typeface="メイリオ" panose="020B0604030504040204" pitchFamily="50" charset="-128"/>
              </a:rPr>
              <a:t>タスクにおいて、検出されたテストスメルの数が少ない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r>
              <a:rPr lang="en-US" altLang="ja-JP" sz="2000" b="1" dirty="0" smtClean="0">
                <a:latin typeface="メイリオ" panose="020B0604030504040204" pitchFamily="50" charset="-128"/>
                <a:ea typeface="メイリオ" panose="020B0604030504040204" pitchFamily="50" charset="-128"/>
              </a:rPr>
              <a:t>&lt;</a:t>
            </a:r>
            <a:r>
              <a:rPr lang="ja-JP" altLang="en-US" sz="2000" b="1" dirty="0" smtClean="0">
                <a:latin typeface="メイリオ" panose="020B0604030504040204" pitchFamily="50" charset="-128"/>
                <a:ea typeface="メイリオ" panose="020B0604030504040204" pitchFamily="50" charset="-128"/>
              </a:rPr>
              <a:t>手作業の場合</a:t>
            </a:r>
            <a:r>
              <a:rPr lang="en-US" altLang="ja-JP" sz="2000" b="1" dirty="0" smtClean="0">
                <a:latin typeface="メイリオ" panose="020B0604030504040204" pitchFamily="50" charset="-128"/>
                <a:ea typeface="メイリオ" panose="020B0604030504040204" pitchFamily="50" charset="-128"/>
              </a:rPr>
              <a:t>&gt;</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既存研究でも、これらのテストスメル</a:t>
            </a:r>
            <a:r>
              <a:rPr lang="ja-JP" altLang="en-US" sz="2000" dirty="0" smtClean="0">
                <a:latin typeface="メイリオ" panose="020B0604030504040204" pitchFamily="50" charset="-128"/>
                <a:ea typeface="メイリオ" panose="020B0604030504040204" pitchFamily="50" charset="-128"/>
              </a:rPr>
              <a:t>がプロジェクト内で</a:t>
            </a:r>
            <a:r>
              <a:rPr lang="ja-JP" altLang="en-US" sz="2000" dirty="0">
                <a:latin typeface="メイリオ" panose="020B0604030504040204" pitchFamily="50" charset="-128"/>
                <a:ea typeface="メイリオ" panose="020B0604030504040204" pitchFamily="50" charset="-128"/>
              </a:rPr>
              <a:t>多く検出</a:t>
            </a:r>
            <a:r>
              <a:rPr lang="ja-JP" altLang="en-US" sz="2000" dirty="0" smtClean="0">
                <a:latin typeface="メイリオ" panose="020B0604030504040204" pitchFamily="50" charset="-128"/>
                <a:ea typeface="メイリオ" panose="020B0604030504040204" pitchFamily="50" charset="-128"/>
              </a:rPr>
              <a:t>されたと報告</a:t>
            </a:r>
            <a:endParaRPr lang="en-US" altLang="ja-JP" sz="2000" dirty="0" smtClean="0">
              <a:latin typeface="メイリオ" panose="020B0604030504040204" pitchFamily="50" charset="-128"/>
              <a:ea typeface="メイリオ" panose="020B0604030504040204" pitchFamily="50" charset="-128"/>
            </a:endParaRP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470353" y="5649806"/>
            <a:ext cx="9431327" cy="100502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1184319" y="1297009"/>
            <a:ext cx="9337631" cy="3945712"/>
          </a:xfrm>
          <a:prstGeom prst="rect">
            <a:avLst/>
          </a:prstGeom>
        </p:spPr>
      </p:pic>
      <p:sp>
        <p:nvSpPr>
          <p:cNvPr id="7" name="正方形/長方形 6"/>
          <p:cNvSpPr/>
          <p:nvPr/>
        </p:nvSpPr>
        <p:spPr>
          <a:xfrm>
            <a:off x="2984498" y="5276364"/>
            <a:ext cx="261257" cy="261257"/>
          </a:xfrm>
          <a:prstGeom prst="rect">
            <a:avLst/>
          </a:prstGeom>
          <a:solidFill>
            <a:srgbClr val="D8B365"/>
          </a:solidFill>
          <a:ln>
            <a:solidFill>
              <a:srgbClr val="D8B36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3169555" y="5245828"/>
            <a:ext cx="1136650"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強く反対</a:t>
            </a:r>
            <a:endParaRPr kumimoji="1" lang="ja-JP" altLang="en-US" sz="1700" dirty="0">
              <a:latin typeface="メイリオ" panose="020B0604030504040204" pitchFamily="50" charset="-128"/>
              <a:ea typeface="メイリオ" panose="020B0604030504040204" pitchFamily="50" charset="-128"/>
            </a:endParaRPr>
          </a:p>
        </p:txBody>
      </p:sp>
      <p:sp>
        <p:nvSpPr>
          <p:cNvPr id="21" name="正方形/長方形 20"/>
          <p:cNvSpPr/>
          <p:nvPr/>
        </p:nvSpPr>
        <p:spPr>
          <a:xfrm>
            <a:off x="4269012" y="5274962"/>
            <a:ext cx="261257" cy="261257"/>
          </a:xfrm>
          <a:prstGeom prst="rect">
            <a:avLst/>
          </a:prstGeom>
          <a:solidFill>
            <a:srgbClr val="EBD9B2"/>
          </a:solidFill>
          <a:ln>
            <a:solidFill>
              <a:srgbClr val="EBD9B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テキスト ボックス 21"/>
          <p:cNvSpPr txBox="1"/>
          <p:nvPr/>
        </p:nvSpPr>
        <p:spPr>
          <a:xfrm>
            <a:off x="4436833" y="5245828"/>
            <a:ext cx="707572"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反対</a:t>
            </a:r>
            <a:endParaRPr kumimoji="1" lang="ja-JP" altLang="en-US" sz="1700" dirty="0">
              <a:latin typeface="メイリオ" panose="020B0604030504040204" pitchFamily="50" charset="-128"/>
              <a:ea typeface="メイリオ" panose="020B0604030504040204" pitchFamily="50" charset="-128"/>
            </a:endParaRPr>
          </a:p>
        </p:txBody>
      </p:sp>
      <p:sp>
        <p:nvSpPr>
          <p:cNvPr id="23" name="正方形/長方形 22"/>
          <p:cNvSpPr/>
          <p:nvPr/>
        </p:nvSpPr>
        <p:spPr>
          <a:xfrm>
            <a:off x="5136240" y="5276851"/>
            <a:ext cx="261257" cy="261257"/>
          </a:xfrm>
          <a:prstGeom prst="rect">
            <a:avLst/>
          </a:prstGeom>
          <a:solidFill>
            <a:srgbClr val="E5E5E5"/>
          </a:solidFill>
          <a:ln>
            <a:solidFill>
              <a:srgbClr val="E5E5E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5303154" y="5247136"/>
            <a:ext cx="1789795"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どちらでもない</a:t>
            </a:r>
            <a:endParaRPr kumimoji="1" lang="ja-JP" altLang="en-US" sz="1700"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7033075" y="5274962"/>
            <a:ext cx="261257" cy="261257"/>
          </a:xfrm>
          <a:prstGeom prst="rect">
            <a:avLst/>
          </a:prstGeom>
          <a:solidFill>
            <a:srgbClr val="ACD9D5"/>
          </a:solidFill>
          <a:ln>
            <a:solidFill>
              <a:srgbClr val="ACD9D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6" name="テキスト ボックス 25"/>
          <p:cNvSpPr txBox="1"/>
          <p:nvPr/>
        </p:nvSpPr>
        <p:spPr>
          <a:xfrm>
            <a:off x="7176403" y="5245828"/>
            <a:ext cx="830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賛成</a:t>
            </a:r>
            <a:endParaRPr kumimoji="1" lang="ja-JP" altLang="en-US" sz="1700" dirty="0">
              <a:latin typeface="メイリオ" panose="020B0604030504040204" pitchFamily="50" charset="-128"/>
              <a:ea typeface="メイリオ" panose="020B0604030504040204" pitchFamily="50" charset="-128"/>
            </a:endParaRPr>
          </a:p>
        </p:txBody>
      </p:sp>
      <p:sp>
        <p:nvSpPr>
          <p:cNvPr id="27" name="正方形/長方形 26"/>
          <p:cNvSpPr/>
          <p:nvPr/>
        </p:nvSpPr>
        <p:spPr>
          <a:xfrm>
            <a:off x="7877625" y="5271855"/>
            <a:ext cx="261257" cy="261257"/>
          </a:xfrm>
          <a:prstGeom prst="rect">
            <a:avLst/>
          </a:prstGeom>
          <a:solidFill>
            <a:srgbClr val="5AB4AC"/>
          </a:solidFill>
          <a:ln>
            <a:solidFill>
              <a:srgbClr val="5AB4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p:cNvSpPr txBox="1"/>
          <p:nvPr/>
        </p:nvSpPr>
        <p:spPr>
          <a:xfrm>
            <a:off x="8020953" y="5242721"/>
            <a:ext cx="1211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強く賛成</a:t>
            </a:r>
            <a:endParaRPr kumimoji="1" lang="ja-JP" altLang="en-US" sz="1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提案ツールによって開発者の</a:t>
            </a:r>
            <a:r>
              <a:rPr lang="ja-JP" altLang="en-US" sz="2400" dirty="0" smtClean="0"/>
              <a:t>高品質なテストコードの作成を支援</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858898" y="4787823"/>
            <a:ext cx="8183485" cy="787132"/>
          </a:xfrm>
          <a:prstGeom prst="wedgeRoundRectCallout">
            <a:avLst>
              <a:gd name="adj1" fmla="val 36717"/>
              <a:gd name="adj2" fmla="val -11126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p:sp>
        <p:nvSpPr>
          <p:cNvPr id="5" name="角丸四角形 4"/>
          <p:cNvSpPr/>
          <p:nvPr/>
        </p:nvSpPr>
        <p:spPr>
          <a:xfrm>
            <a:off x="1391920" y="5405121"/>
            <a:ext cx="9692640" cy="11382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タスク</a:t>
            </a:r>
            <a:r>
              <a:rPr lang="en-US" altLang="ja-JP" sz="2800" dirty="0" smtClean="0">
                <a:latin typeface="メイリオ" panose="020B0604030504040204" pitchFamily="50" charset="-128"/>
                <a:ea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rPr>
              <a:t>は、カバレッジに差はないものの手作業の場合、テスト項目の数が多く無駄なテストコードを作成している</a:t>
            </a:r>
            <a:endParaRPr lang="en-US" altLang="ja-JP" sz="2800" dirty="0" smtClean="0">
              <a:latin typeface="メイリオ" panose="020B0604030504040204" pitchFamily="50" charset="-128"/>
              <a:ea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729909694"/>
              </p:ext>
            </p:extLst>
          </p:nvPr>
        </p:nvGraphicFramePr>
        <p:xfrm>
          <a:off x="1149716" y="1781382"/>
          <a:ext cx="10185595" cy="3393439"/>
        </p:xfrm>
        <a:graphic>
          <a:graphicData uri="http://schemas.openxmlformats.org/drawingml/2006/table">
            <a:tbl>
              <a:tblPr firstRow="1" bandRow="1">
                <a:tableStyleId>{5940675A-B579-460E-94D1-54222C63F5DA}</a:tableStyleId>
              </a:tblPr>
              <a:tblGrid>
                <a:gridCol w="1455085">
                  <a:extLst>
                    <a:ext uri="{9D8B030D-6E8A-4147-A177-3AD203B41FA5}">
                      <a16:colId xmlns:a16="http://schemas.microsoft.com/office/drawing/2014/main" val="2935306567"/>
                    </a:ext>
                  </a:extLst>
                </a:gridCol>
                <a:gridCol w="1455085">
                  <a:extLst>
                    <a:ext uri="{9D8B030D-6E8A-4147-A177-3AD203B41FA5}">
                      <a16:colId xmlns:a16="http://schemas.microsoft.com/office/drawing/2014/main" val="1255482373"/>
                    </a:ext>
                  </a:extLst>
                </a:gridCol>
                <a:gridCol w="1455085">
                  <a:extLst>
                    <a:ext uri="{9D8B030D-6E8A-4147-A177-3AD203B41FA5}">
                      <a16:colId xmlns:a16="http://schemas.microsoft.com/office/drawing/2014/main" val="2389912202"/>
                    </a:ext>
                  </a:extLst>
                </a:gridCol>
                <a:gridCol w="1455085">
                  <a:extLst>
                    <a:ext uri="{9D8B030D-6E8A-4147-A177-3AD203B41FA5}">
                      <a16:colId xmlns:a16="http://schemas.microsoft.com/office/drawing/2014/main" val="4276689060"/>
                    </a:ext>
                  </a:extLst>
                </a:gridCol>
                <a:gridCol w="1455085">
                  <a:extLst>
                    <a:ext uri="{9D8B030D-6E8A-4147-A177-3AD203B41FA5}">
                      <a16:colId xmlns:a16="http://schemas.microsoft.com/office/drawing/2014/main" val="1435593481"/>
                    </a:ext>
                  </a:extLst>
                </a:gridCol>
                <a:gridCol w="1455085">
                  <a:extLst>
                    <a:ext uri="{9D8B030D-6E8A-4147-A177-3AD203B41FA5}">
                      <a16:colId xmlns:a16="http://schemas.microsoft.com/office/drawing/2014/main" val="3491632621"/>
                    </a:ext>
                  </a:extLst>
                </a:gridCol>
                <a:gridCol w="1455085">
                  <a:extLst>
                    <a:ext uri="{9D8B030D-6E8A-4147-A177-3AD203B41FA5}">
                      <a16:colId xmlns:a16="http://schemas.microsoft.com/office/drawing/2014/main" val="1261813734"/>
                    </a:ext>
                  </a:extLst>
                </a:gridCol>
              </a:tblGrid>
              <a:tr h="708942">
                <a:tc>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Task1</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Task2</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Task3</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extLst>
                  <a:ext uri="{0D108BD9-81ED-4DB2-BD59-A6C34878D82A}">
                    <a16:rowId xmlns:a16="http://schemas.microsoft.com/office/drawing/2014/main" val="1206026709"/>
                  </a:ext>
                </a:extLst>
              </a:tr>
              <a:tr h="581377">
                <a:tc>
                  <a:txBody>
                    <a:bodyPr/>
                    <a:lstStyle/>
                    <a:p>
                      <a:endParaRPr kumimoji="1" lang="ja-JP" altLang="en-US" dirty="0"/>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95289988"/>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(C0)</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99.2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97.3</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402499243"/>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98.8</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85.0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96.7</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47268291"/>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テスト項目の数</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平均</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24</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11</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12</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250396144"/>
                  </a:ext>
                </a:extLst>
              </a:tr>
            </a:tbl>
          </a:graphicData>
        </a:graphic>
      </p:graphicFrame>
    </p:spTree>
    <p:extLst>
      <p:ext uri="{BB962C8B-B14F-4D97-AF65-F5344CB8AC3E}">
        <p14:creationId xmlns:p14="http://schemas.microsoft.com/office/powerpoint/2010/main" val="34945157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72601" y="5153688"/>
            <a:ext cx="10195561"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a:t>
            </a:r>
            <a:r>
              <a:rPr lang="ja-JP" altLang="en-US" sz="3200" dirty="0" smtClean="0">
                <a:latin typeface="メイリオ" panose="020B0604030504040204" pitchFamily="50" charset="-128"/>
                <a:ea typeface="メイリオ" panose="020B0604030504040204" pitchFamily="50" charset="-128"/>
              </a:rPr>
              <a:t>し、短期間</a:t>
            </a:r>
            <a:r>
              <a:rPr lang="ja-JP" altLang="en-US" sz="3200" dirty="0">
                <a:latin typeface="メイリオ" panose="020B0604030504040204" pitchFamily="50" charset="-128"/>
                <a:ea typeface="メイリオ" panose="020B0604030504040204" pitchFamily="50" charset="-128"/>
              </a:rPr>
              <a:t>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3624541" y="5875290"/>
            <a:ext cx="1209914"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4" name="直線矢印コネクタ 13"/>
          <p:cNvCxnSpPr>
            <a:stCxn id="10" idx="2"/>
            <a:endCxn id="9" idx="3"/>
          </p:cNvCxnSpPr>
          <p:nvPr/>
        </p:nvCxnSpPr>
        <p:spPr>
          <a:xfrm flipH="1">
            <a:off x="4834455" y="4925356"/>
            <a:ext cx="3097864" cy="13222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cxnSp>
        <p:nvCxnSpPr>
          <p:cNvPr id="28" name="直線矢印コネクタ 27"/>
          <p:cNvCxnSpPr>
            <a:stCxn id="9" idx="0"/>
            <a:endCxn id="8" idx="2"/>
          </p:cNvCxnSpPr>
          <p:nvPr/>
        </p:nvCxnSpPr>
        <p:spPr>
          <a:xfrm flipV="1">
            <a:off x="4229498" y="4928878"/>
            <a:ext cx="0" cy="9464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86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231977" y="540820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231977" y="408207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3624541" y="550118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384325" y="550820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4834455" y="587350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229498" y="492887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7932319" y="492535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161854" y="592151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5397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1212286" cy="4351338"/>
          </a:xfrm>
        </p:spPr>
        <p:txBody>
          <a:bodyPr>
            <a:normAutofit/>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00" dirty="0" smtClean="0"/>
          </a:p>
          <a:p>
            <a:pPr marL="0" indent="0">
              <a:buNone/>
            </a:pPr>
            <a:r>
              <a:rPr kumimoji="1" lang="ja-JP" altLang="en-US" b="1" dirty="0" smtClean="0"/>
              <a:t>評価実験</a:t>
            </a:r>
            <a:r>
              <a:rPr kumimoji="1" lang="en-US" altLang="ja-JP" b="1" dirty="0" smtClean="0"/>
              <a:t>1</a:t>
            </a:r>
          </a:p>
          <a:p>
            <a:pPr lvl="1"/>
            <a:r>
              <a:rPr lang="ja-JP" altLang="en-US" sz="2800" dirty="0" smtClean="0"/>
              <a:t>テストコード</a:t>
            </a:r>
            <a:r>
              <a:rPr lang="ja-JP" altLang="en-US" sz="2800" dirty="0" smtClean="0"/>
              <a:t>の作成支援に関する実験</a:t>
            </a:r>
            <a:endParaRPr lang="en-US" altLang="ja-JP" sz="2800" dirty="0" smtClean="0"/>
          </a:p>
          <a:p>
            <a:pPr lvl="1"/>
            <a:endParaRPr kumimoji="1" lang="en-US" altLang="ja-JP" sz="4000" b="1" dirty="0" smtClean="0"/>
          </a:p>
          <a:p>
            <a:endParaRPr kumimoji="1" lang="en-US" altLang="ja-JP" sz="2400" b="1" dirty="0"/>
          </a:p>
          <a:p>
            <a:pPr marL="0" indent="0">
              <a:buNone/>
            </a:pPr>
            <a:r>
              <a:rPr lang="ja-JP" altLang="en-US" b="1" dirty="0" smtClean="0"/>
              <a:t>評価実験</a:t>
            </a:r>
            <a:r>
              <a:rPr lang="en-US" altLang="ja-JP" b="1" dirty="0" smtClean="0"/>
              <a:t>2</a:t>
            </a:r>
          </a:p>
          <a:p>
            <a:pPr lvl="1"/>
            <a:r>
              <a:rPr lang="ja-JP" altLang="en-US" sz="2800" dirty="0" smtClean="0"/>
              <a:t>推薦されるテストコードの順位付けに関する実験</a:t>
            </a:r>
            <a:endParaRPr lang="en-US" altLang="ja-JP" sz="2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フローチャート: 代替処理 3"/>
          <p:cNvSpPr/>
          <p:nvPr/>
        </p:nvSpPr>
        <p:spPr>
          <a:xfrm>
            <a:off x="1462112" y="3064212"/>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手作業と比較して高品質なテストコードの作成を支援できる</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54620" y="5905951"/>
            <a:ext cx="48013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本発表では、時間の都合上紹介させません</a:t>
            </a:r>
          </a:p>
        </p:txBody>
      </p:sp>
      <p:sp>
        <p:nvSpPr>
          <p:cNvPr id="7" name="フローチャート: 代替処理 6"/>
          <p:cNvSpPr/>
          <p:nvPr/>
        </p:nvSpPr>
        <p:spPr>
          <a:xfrm>
            <a:off x="1462111" y="5097304"/>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開発者が参考にしたいテストコードを上位に推薦できる</a:t>
            </a:r>
          </a:p>
        </p:txBody>
      </p:sp>
    </p:spTree>
    <p:extLst>
      <p:ext uri="{BB962C8B-B14F-4D97-AF65-F5344CB8AC3E}">
        <p14:creationId xmlns:p14="http://schemas.microsoft.com/office/powerpoint/2010/main" val="28430991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361871"/>
                <a:ext cx="5384729" cy="3664365"/>
              </a:xfrm>
              <a:prstGeom prst="rect">
                <a:avLst/>
              </a:prstGeom>
            </p:spPr>
          </p:pic>
        </mc:Fallback>
      </mc:AlternateContent>
      <p:sp>
        <p:nvSpPr>
          <p:cNvPr id="5" name="角丸四角形 4"/>
          <p:cNvSpPr/>
          <p:nvPr/>
        </p:nvSpPr>
        <p:spPr>
          <a:xfrm>
            <a:off x="1456508" y="5513042"/>
            <a:ext cx="9389833" cy="10566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83348" y="1707247"/>
            <a:ext cx="5102423" cy="369331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ja-JP" altLang="en-US" sz="2200" dirty="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a:t>
            </a:r>
            <a:r>
              <a:rPr lang="en-US" altLang="ja-JP" sz="2200" dirty="0" err="1" smtClean="0">
                <a:latin typeface="メイリオ" panose="020B0604030504040204" pitchFamily="50" charset="-128"/>
                <a:ea typeface="メイリオ" panose="020B0604030504040204" pitchFamily="50" charset="-128"/>
              </a:rPr>
              <a:t>SuiteRec</a:t>
            </a:r>
            <a:r>
              <a:rPr lang="ja-JP" altLang="en-US" sz="2200" dirty="0" smtClean="0">
                <a:latin typeface="メイリオ" panose="020B0604030504040204" pitchFamily="50" charset="-128"/>
                <a:ea typeface="メイリオ" panose="020B0604030504040204" pitchFamily="50" charset="-128"/>
              </a:rPr>
              <a:t>を使用した場合</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タスク完了までの時間が長い</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多くの時間を費やす原因</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推薦された複数のテストコードの理解が必要</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再利用する際に、テストコードの変更が必要</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593149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379215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45626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3" name="図 2"/>
          <p:cNvPicPr>
            <a:picLocks noChangeAspect="1"/>
          </p:cNvPicPr>
          <p:nvPr/>
        </p:nvPicPr>
        <p:blipFill>
          <a:blip r:embed="rId3"/>
          <a:stretch>
            <a:fillRect/>
          </a:stretch>
        </p:blipFill>
        <p:spPr>
          <a:xfrm>
            <a:off x="391720" y="1195295"/>
            <a:ext cx="11064862" cy="5593593"/>
          </a:xfrm>
          <a:prstGeom prst="rect">
            <a:avLst/>
          </a:prstGeom>
        </p:spPr>
      </p:pic>
    </p:spTree>
    <p:extLst>
      <p:ext uri="{BB962C8B-B14F-4D97-AF65-F5344CB8AC3E}">
        <p14:creationId xmlns:p14="http://schemas.microsoft.com/office/powerpoint/2010/main" val="25885928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995840" y="3179241"/>
            <a:ext cx="4639416"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a:latin typeface="Consolas" panose="020B0609020204030204" pitchFamily="49" charset="0"/>
              </a:rPr>
              <a:t>public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sz="1700" dirty="0">
                <a:latin typeface="Consolas" panose="020B0609020204030204" pitchFamily="49" charset="0"/>
              </a:rPr>
              <a:t>(</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sz="1700"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latin typeface="Consolas" panose="020B0609020204030204" pitchFamily="49" charset="0"/>
              </a:rPr>
              <a:t> = 0;</a:t>
            </a:r>
          </a:p>
          <a:p>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a:latin typeface="Consolas" panose="020B0609020204030204" pitchFamily="49" charset="0"/>
              </a:rPr>
              <a:t>i</a:t>
            </a:r>
            <a:r>
              <a:rPr lang="en-US" altLang="ja-JP" sz="1700" dirty="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&lt;</a:t>
            </a:r>
            <a:r>
              <a:rPr lang="en-US" altLang="ja-JP" sz="1700" dirty="0" err="1" smtClean="0">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sz="1700" dirty="0">
                <a:latin typeface="Consolas" panose="020B0609020204030204" pitchFamily="49" charset="0"/>
              </a:rPr>
              <a:t>; </a:t>
            </a:r>
            <a:r>
              <a:rPr lang="en-US" altLang="ja-JP" sz="1700" dirty="0" err="1">
                <a:latin typeface="Consolas" panose="020B0609020204030204" pitchFamily="49" charset="0"/>
              </a:rPr>
              <a:t>i</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return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a:t>
            </a:r>
          </a:p>
        </p:txBody>
      </p:sp>
      <p:sp>
        <p:nvSpPr>
          <p:cNvPr id="6" name="正方形/長方形 5"/>
          <p:cNvSpPr/>
          <p:nvPr/>
        </p:nvSpPr>
        <p:spPr>
          <a:xfrm>
            <a:off x="6201356" y="3179241"/>
            <a:ext cx="4585374"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sz="1700"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smtClean="0">
                <a:latin typeface="Consolas" panose="020B0609020204030204" pitchFamily="49" charset="0"/>
              </a:rPr>
              <a:t>= 0;</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endParaRPr lang="en-US" altLang="ja-JP" sz="1700" dirty="0">
              <a:latin typeface="Consolas" panose="020B0609020204030204" pitchFamily="49" charset="0"/>
            </a:endParaRPr>
          </a:p>
        </p:txBody>
      </p:sp>
      <p:sp>
        <p:nvSpPr>
          <p:cNvPr id="7" name="テキスト ボックス 6"/>
          <p:cNvSpPr txBox="1"/>
          <p:nvPr/>
        </p:nvSpPr>
        <p:spPr>
          <a:xfrm>
            <a:off x="2175723" y="5398032"/>
            <a:ext cx="2279650" cy="400110"/>
          </a:xfrm>
          <a:prstGeom prst="rect">
            <a:avLst/>
          </a:prstGeom>
          <a:noFill/>
        </p:spPr>
        <p:txBody>
          <a:bodyPr wrap="square" rtlCol="0">
            <a:spAutoFit/>
          </a:bodyPr>
          <a:lstStyle/>
          <a:p>
            <a:pPr algn="ctr"/>
            <a:r>
              <a:rPr lang="ja-JP" altLang="en-US" sz="2000" dirty="0" smtClean="0">
                <a:latin typeface="メイリオ" panose="020B0604030504040204" pitchFamily="50" charset="-128"/>
                <a:ea typeface="メイリオ" panose="020B0604030504040204" pitchFamily="50" charset="-128"/>
              </a:rPr>
              <a:t>入力コード</a:t>
            </a:r>
            <a:r>
              <a:rPr lang="ja-JP" altLang="en-US" sz="2000" dirty="0">
                <a:latin typeface="メイリオ" panose="020B0604030504040204" pitchFamily="50" charset="-128"/>
                <a:ea typeface="メイリオ" panose="020B0604030504040204" pitchFamily="50" charset="-128"/>
              </a:rPr>
              <a:t>片</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354218" y="5398032"/>
            <a:ext cx="227965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548650" y="375555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12982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1211569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6495757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17719937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86846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被験者実験により提案ツールの有用性を確認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8030371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790456" y="1390141"/>
            <a:ext cx="10515600" cy="2070813"/>
          </a:xfrm>
        </p:spPr>
        <p:txBody>
          <a:bodyPr>
            <a:normAutofit/>
          </a:bodyPr>
          <a:lstStyle/>
          <a:p>
            <a:r>
              <a:rPr lang="ja-JP" altLang="en-US" dirty="0" smtClean="0"/>
              <a:t>テストコードと対象コード</a:t>
            </a:r>
            <a:r>
              <a:rPr lang="ja-JP" altLang="en-US" dirty="0"/>
              <a:t>の</a:t>
            </a:r>
            <a:r>
              <a:rPr lang="ja-JP" altLang="en-US" dirty="0" smtClean="0"/>
              <a:t>対応付け</a:t>
            </a:r>
            <a:endParaRPr lang="en-US" altLang="ja-JP" dirty="0" smtClean="0"/>
          </a:p>
          <a:p>
            <a:pPr marL="914400" lvl="1" indent="-457200">
              <a:buFont typeface="+mj-lt"/>
              <a:buAutoNum type="arabicPeriod"/>
            </a:pPr>
            <a:r>
              <a:rPr lang="ja-JP" altLang="en-US" sz="2200" dirty="0" smtClean="0"/>
              <a:t>命名規則によるテストクラスと対象クラスの対応付け</a:t>
            </a:r>
            <a:endParaRPr lang="en-US" altLang="ja-JP" sz="2200" dirty="0" smtClean="0"/>
          </a:p>
          <a:p>
            <a:pPr marL="914400" lvl="1" indent="-457200">
              <a:buFont typeface="+mj-lt"/>
              <a:buAutoNum type="arabicPeriod"/>
            </a:pPr>
            <a:r>
              <a:rPr lang="ja-JP" altLang="en-US" sz="2200" dirty="0" smtClean="0"/>
              <a:t>テストコード内のメソッド呼び出しを確認</a:t>
            </a:r>
            <a:endParaRPr lang="en-US" altLang="ja-JP" sz="2200" dirty="0" smtClean="0"/>
          </a:p>
          <a:p>
            <a:pPr marL="914400" lvl="1" indent="-457200">
              <a:buFont typeface="+mj-lt"/>
              <a:buAutoNum type="arabicPeriod"/>
            </a:pPr>
            <a:r>
              <a:rPr lang="ja-JP" altLang="en-US" sz="2200" dirty="0" smtClean="0"/>
              <a:t>メソッド名の比較によるテストメソッドと対象メソッドの対応付け</a:t>
            </a:r>
            <a:endParaRPr lang="en-US" altLang="ja-JP" sz="2200" dirty="0" smtClean="0"/>
          </a:p>
        </p:txBody>
      </p:sp>
      <p:sp>
        <p:nvSpPr>
          <p:cNvPr id="5" name="テキスト ボックス 4"/>
          <p:cNvSpPr txBox="1"/>
          <p:nvPr/>
        </p:nvSpPr>
        <p:spPr>
          <a:xfrm>
            <a:off x="1298998" y="5923716"/>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669335" y="592371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958568" y="3568987"/>
            <a:ext cx="468602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latin typeface="Consolas" panose="020B0609020204030204" pitchFamily="49" charset="0"/>
              </a:rPr>
              <a:t>public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latin typeface="Consolas" panose="020B0609020204030204" pitchFamily="49" charset="0"/>
              </a:rPr>
              <a:t>(</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...cost){</a:t>
            </a:r>
          </a:p>
          <a:p>
            <a:r>
              <a:rPr lang="ja-JP" altLang="en-US" sz="1600" dirty="0" smtClean="0">
                <a:latin typeface="Consolas" panose="020B0609020204030204" pitchFamily="49" charset="0"/>
              </a:rPr>
              <a:t>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0;</a:t>
            </a:r>
          </a:p>
          <a:p>
            <a:endParaRPr lang="en-US" altLang="ja-JP" sz="1600" dirty="0" smtClean="0">
              <a:latin typeface="Consolas" panose="020B0609020204030204" pitchFamily="49" charset="0"/>
            </a:endParaRP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for(</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=0;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 &lt; </a:t>
            </a:r>
            <a:r>
              <a:rPr lang="en-US" altLang="ja-JP" sz="1600" dirty="0" err="1" smtClean="0">
                <a:latin typeface="Consolas" panose="020B0609020204030204" pitchFamily="49" charset="0"/>
              </a:rPr>
              <a:t>cost.length</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 cost[</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p>
          <a:p>
            <a:endParaRPr lang="en-US" altLang="ja-JP" sz="1600" dirty="0" smtClean="0">
              <a:latin typeface="Consolas" panose="020B0609020204030204" pitchFamily="49" charset="0"/>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   return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a:t>
            </a:r>
          </a:p>
          <a:p>
            <a:r>
              <a:rPr lang="en-US" altLang="ja-JP" sz="1600" dirty="0" smtClean="0">
                <a:latin typeface="Consolas" panose="020B0609020204030204" pitchFamily="49" charset="0"/>
              </a:rPr>
              <a:t>}</a:t>
            </a:r>
          </a:p>
        </p:txBody>
      </p:sp>
      <p:sp>
        <p:nvSpPr>
          <p:cNvPr id="8" name="正方形/長方形 7"/>
          <p:cNvSpPr/>
          <p:nvPr/>
        </p:nvSpPr>
        <p:spPr>
          <a:xfrm>
            <a:off x="5967215" y="3565603"/>
            <a:ext cx="531263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b="0" dirty="0" smtClean="0">
                <a:effectLst/>
                <a:latin typeface="Consolas" panose="020B0609020204030204" pitchFamily="49" charset="0"/>
              </a:rPr>
              <a:t>@Test</a:t>
            </a:r>
          </a:p>
          <a:p>
            <a:r>
              <a:rPr lang="en-US" altLang="ja-JP" sz="1600" b="0" dirty="0" smtClean="0">
                <a:effectLst/>
                <a:latin typeface="Consolas" panose="020B0609020204030204" pitchFamily="49" charset="0"/>
              </a:rPr>
              <a:t>public void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600" b="0" dirty="0" smtClean="0">
                <a:effectLst/>
                <a:latin typeface="Consolas" panose="020B0609020204030204" pitchFamily="49" charset="0"/>
              </a:rPr>
              <a:t>() throws </a:t>
            </a:r>
            <a:r>
              <a:rPr lang="en-US" altLang="ja-JP" sz="1600" b="0" dirty="0" err="1" smtClean="0">
                <a:effectLst/>
                <a:latin typeface="Consolas" panose="020B0609020204030204" pitchFamily="49" charset="0"/>
              </a:rPr>
              <a:t>Throwable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sut</a:t>
            </a:r>
            <a:r>
              <a:rPr lang="en-US" altLang="ja-JP" sz="1600" b="0" dirty="0" smtClean="0">
                <a:effectLst/>
                <a:latin typeface="Consolas" panose="020B0609020204030204" pitchFamily="49" charset="0"/>
              </a:rPr>
              <a:t> = new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item1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item2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[100];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(item1));</a:t>
            </a:r>
            <a:endParaRPr lang="en-US" altLang="ja-JP" sz="1600" b="0" dirty="0" smtClean="0">
              <a:effectLst/>
              <a:latin typeface="Consolas" panose="020B0609020204030204" pitchFamily="49" charset="0"/>
            </a:endParaRP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(100,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(item2</a:t>
            </a:r>
            <a:r>
              <a:rPr lang="en-US" altLang="ja-JP" sz="1600" dirty="0" smtClean="0">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smtClean="0">
                <a:solidFill>
                  <a:schemeClr val="tx1"/>
                </a:solidFill>
                <a:latin typeface="Consolas" panose="020B0609020204030204" pitchFamily="49" charset="0"/>
              </a:rPr>
              <a:t>sut.</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solidFill>
                  <a:schemeClr val="tx1"/>
                </a:solidFill>
                <a:latin typeface="Consolas" panose="020B0609020204030204" pitchFamily="49" charset="0"/>
              </a:rPr>
              <a:t>(item1</a:t>
            </a:r>
            <a:r>
              <a:rPr lang="en-US" altLang="ja-JP" sz="1600" dirty="0">
                <a:solidFill>
                  <a:schemeClr val="tx1"/>
                </a:solidFill>
                <a:latin typeface="Consolas" panose="020B0609020204030204" pitchFamily="49" charset="0"/>
              </a:rPr>
              <a:t>));</a:t>
            </a:r>
            <a:endParaRPr lang="en-US" altLang="ja-JP" sz="1600" dirty="0" smtClean="0">
              <a:solidFill>
                <a:schemeClr val="tx1"/>
              </a:solidFill>
              <a:effectLst/>
              <a:latin typeface="Consolas" panose="020B0609020204030204" pitchFamily="49" charset="0"/>
            </a:endParaRPr>
          </a:p>
          <a:p>
            <a:r>
              <a:rPr lang="en-US" altLang="ja-JP" sz="1600" b="0" dirty="0" smtClean="0">
                <a:effectLst/>
                <a:latin typeface="Consolas" panose="020B0609020204030204" pitchFamily="49" charset="0"/>
              </a:rPr>
              <a:t>}</a:t>
            </a:r>
            <a:endParaRPr lang="en-US" altLang="ja-JP" sz="1600" b="0" dirty="0">
              <a:effectLst/>
              <a:latin typeface="Consolas" panose="020B0609020204030204" pitchFamily="49" charset="0"/>
            </a:endParaRPr>
          </a:p>
        </p:txBody>
      </p:sp>
      <p:sp>
        <p:nvSpPr>
          <p:cNvPr id="9" name="テキスト ボックス 8"/>
          <p:cNvSpPr txBox="1"/>
          <p:nvPr/>
        </p:nvSpPr>
        <p:spPr>
          <a:xfrm>
            <a:off x="2014576" y="3223727"/>
            <a:ext cx="2574005"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144821" y="3223727"/>
            <a:ext cx="2957417"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293815" y="4424243"/>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[6]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087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268915" y="5156437"/>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76687" y="2813396"/>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[6]</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39872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764408"/>
            <a:ext cx="445604" cy="445604"/>
          </a:xfrm>
          <a:prstGeom prst="rect">
            <a:avLst/>
          </a:prstGeom>
        </p:spPr>
      </p:pic>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17410</TotalTime>
  <Words>15068</Words>
  <Application>Microsoft Office PowerPoint</Application>
  <PresentationFormat>ワイド画面</PresentationFormat>
  <Paragraphs>1764</Paragraphs>
  <Slides>75</Slides>
  <Notes>64</Notes>
  <HiddenSlides>19</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75</vt:i4>
      </vt:variant>
    </vt:vector>
  </HeadingPairs>
  <TitlesOfParts>
    <vt:vector size="85"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提案ツール: SuiteRec</vt:lpstr>
      <vt:lpstr>SuiteRecの概要</vt:lpstr>
      <vt:lpstr>Step1: 類似コード片の検出</vt:lpstr>
      <vt:lpstr>Step2: テストコードの検索</vt:lpstr>
      <vt:lpstr>Step3: テストスメルの検出</vt:lpstr>
      <vt:lpstr>Step4: 推薦されるテストコードの順位付け</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推薦プロセスの高速化</vt:lpstr>
      <vt:lpstr>RQ2. SuiteRecは、テストコードの作成時間を 　　　削減できるか？</vt:lpstr>
      <vt:lpstr>SuiteRecのインターフェス</vt:lpstr>
      <vt:lpstr>カバレッジの種類</vt:lpstr>
      <vt:lpstr>ソースコードデータベース</vt:lpstr>
      <vt:lpstr>テストコードデータベース</vt:lpstr>
      <vt:lpstr>EvoSuite</vt:lpstr>
      <vt:lpstr>議論</vt:lpstr>
      <vt:lpstr>関連研究</vt:lpstr>
      <vt:lpstr>提案ツール: SuiteRec</vt:lpstr>
      <vt:lpstr>提案ツール: SuiteRec</vt:lpstr>
      <vt:lpstr>評価実験</vt:lpstr>
      <vt:lpstr>RQ4. SuiteRecの利用は、開発者のテストコード 　　　作成タスクの認識にどう影響するか？</vt:lpstr>
      <vt:lpstr>RQ2. SuiteRecは、テストコードの作成時間を 　　　削減できるか？</vt:lpstr>
      <vt:lpstr>RQ2. SuiteRecは、テストコードの作成時間を 　　　削減できるか？</vt:lpstr>
      <vt:lpstr>評価実験</vt:lpstr>
      <vt:lpstr>ソフトウェアテスト</vt:lpstr>
      <vt:lpstr>ソフトウェアテスト</vt:lpstr>
      <vt:lpstr>テストコード自動生成ツールの問題</vt:lpstr>
      <vt:lpstr>推薦プロセスの高速化</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514</cp:revision>
  <dcterms:created xsi:type="dcterms:W3CDTF">2020-01-21T13:07:49Z</dcterms:created>
  <dcterms:modified xsi:type="dcterms:W3CDTF">2020-02-04T07:26:07Z</dcterms:modified>
</cp:coreProperties>
</file>